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5" d="100"/>
          <a:sy n="115" d="100"/>
        </p:scale>
        <p:origin x="37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C8EFDC75-30B8-4E8D-ADC4-3D90571C7ED9}" type="datetimeFigureOut">
              <a:rPr lang="en-GB" smtClean="0"/>
              <a:t>02/12/2022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986EEF1-7177-48AD-850F-C6D0B43ACA8A}" type="slidenum">
              <a:rPr lang="en-GB" smtClean="0"/>
              <a:t>‹#›</a:t>
            </a:fld>
            <a:endParaRPr lang="en-GB" dirty="0"/>
          </a:p>
        </p:txBody>
      </p:sp>
    </p:spTree>
    <p:extLst>
      <p:ext uri="{BB962C8B-B14F-4D97-AF65-F5344CB8AC3E}">
        <p14:creationId xmlns:p14="http://schemas.microsoft.com/office/powerpoint/2010/main" val="36491241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8EFDC75-30B8-4E8D-ADC4-3D90571C7ED9}" type="datetimeFigureOut">
              <a:rPr lang="en-GB" smtClean="0"/>
              <a:t>02/12/2022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986EEF1-7177-48AD-850F-C6D0B43ACA8A}" type="slidenum">
              <a:rPr lang="en-GB" smtClean="0"/>
              <a:t>‹#›</a:t>
            </a:fld>
            <a:endParaRPr lang="en-GB" dirty="0"/>
          </a:p>
        </p:txBody>
      </p:sp>
    </p:spTree>
    <p:extLst>
      <p:ext uri="{BB962C8B-B14F-4D97-AF65-F5344CB8AC3E}">
        <p14:creationId xmlns:p14="http://schemas.microsoft.com/office/powerpoint/2010/main" val="22545724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8EFDC75-30B8-4E8D-ADC4-3D90571C7ED9}" type="datetimeFigureOut">
              <a:rPr lang="en-GB" smtClean="0"/>
              <a:t>02/12/2022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986EEF1-7177-48AD-850F-C6D0B43ACA8A}" type="slidenum">
              <a:rPr lang="en-GB" smtClean="0"/>
              <a:t>‹#›</a:t>
            </a:fld>
            <a:endParaRPr lang="en-GB" dirty="0"/>
          </a:p>
        </p:txBody>
      </p:sp>
    </p:spTree>
    <p:extLst>
      <p:ext uri="{BB962C8B-B14F-4D97-AF65-F5344CB8AC3E}">
        <p14:creationId xmlns:p14="http://schemas.microsoft.com/office/powerpoint/2010/main" val="42322144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C8EFDC75-30B8-4E8D-ADC4-3D90571C7ED9}" type="datetimeFigureOut">
              <a:rPr lang="en-GB" smtClean="0"/>
              <a:t>02/12/2022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6986EEF1-7177-48AD-850F-C6D0B43ACA8A}" type="slidenum">
              <a:rPr lang="en-GB" smtClean="0"/>
              <a:t>‹#›</a:t>
            </a:fld>
            <a:endParaRPr lang="en-GB" dirty="0"/>
          </a:p>
        </p:txBody>
      </p:sp>
    </p:spTree>
    <p:extLst>
      <p:ext uri="{BB962C8B-B14F-4D97-AF65-F5344CB8AC3E}">
        <p14:creationId xmlns:p14="http://schemas.microsoft.com/office/powerpoint/2010/main" val="10071334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C8EFDC75-30B8-4E8D-ADC4-3D90571C7ED9}" type="datetimeFigureOut">
              <a:rPr lang="en-GB" smtClean="0"/>
              <a:t>02/12/2022</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6986EEF1-7177-48AD-850F-C6D0B43ACA8A}" type="slidenum">
              <a:rPr lang="en-GB" smtClean="0"/>
              <a:t>‹#›</a:t>
            </a:fld>
            <a:endParaRPr lang="en-GB" dirty="0"/>
          </a:p>
        </p:txBody>
      </p:sp>
    </p:spTree>
    <p:extLst>
      <p:ext uri="{BB962C8B-B14F-4D97-AF65-F5344CB8AC3E}">
        <p14:creationId xmlns:p14="http://schemas.microsoft.com/office/powerpoint/2010/main" val="27146180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8EFDC75-30B8-4E8D-ADC4-3D90571C7ED9}" type="datetimeFigureOut">
              <a:rPr lang="en-GB" smtClean="0"/>
              <a:t>02/12/2022</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6986EEF1-7177-48AD-850F-C6D0B43ACA8A}" type="slidenum">
              <a:rPr lang="en-GB" smtClean="0"/>
              <a:t>‹#›</a:t>
            </a:fld>
            <a:endParaRPr lang="en-GB" dirty="0"/>
          </a:p>
        </p:txBody>
      </p:sp>
    </p:spTree>
    <p:extLst>
      <p:ext uri="{BB962C8B-B14F-4D97-AF65-F5344CB8AC3E}">
        <p14:creationId xmlns:p14="http://schemas.microsoft.com/office/powerpoint/2010/main" val="22831452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8EFDC75-30B8-4E8D-ADC4-3D90571C7ED9}" type="datetimeFigureOut">
              <a:rPr lang="en-GB" smtClean="0"/>
              <a:t>02/12/2022</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6986EEF1-7177-48AD-850F-C6D0B43ACA8A}" type="slidenum">
              <a:rPr lang="en-GB" smtClean="0"/>
              <a:t>‹#›</a:t>
            </a:fld>
            <a:endParaRPr lang="en-GB" dirty="0"/>
          </a:p>
        </p:txBody>
      </p:sp>
    </p:spTree>
    <p:extLst>
      <p:ext uri="{BB962C8B-B14F-4D97-AF65-F5344CB8AC3E}">
        <p14:creationId xmlns:p14="http://schemas.microsoft.com/office/powerpoint/2010/main" val="31887553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8EFDC75-30B8-4E8D-ADC4-3D90571C7ED9}" type="datetimeFigureOut">
              <a:rPr lang="en-GB" smtClean="0"/>
              <a:t>02/12/2022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6986EEF1-7177-48AD-850F-C6D0B43ACA8A}" type="slidenum">
              <a:rPr lang="en-GB" smtClean="0"/>
              <a:t>‹#›</a:t>
            </a:fld>
            <a:endParaRPr lang="en-GB" dirty="0"/>
          </a:p>
        </p:txBody>
      </p:sp>
    </p:spTree>
    <p:extLst>
      <p:ext uri="{BB962C8B-B14F-4D97-AF65-F5344CB8AC3E}">
        <p14:creationId xmlns:p14="http://schemas.microsoft.com/office/powerpoint/2010/main" val="30190077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C8EFDC75-30B8-4E8D-ADC4-3D90571C7ED9}" type="datetimeFigureOut">
              <a:rPr lang="en-GB" smtClean="0"/>
              <a:t>02/12/2022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6986EEF1-7177-48AD-850F-C6D0B43ACA8A}" type="slidenum">
              <a:rPr lang="en-GB" smtClean="0"/>
              <a:t>‹#›</a:t>
            </a:fld>
            <a:endParaRPr lang="en-GB" dirty="0"/>
          </a:p>
        </p:txBody>
      </p:sp>
    </p:spTree>
    <p:extLst>
      <p:ext uri="{BB962C8B-B14F-4D97-AF65-F5344CB8AC3E}">
        <p14:creationId xmlns:p14="http://schemas.microsoft.com/office/powerpoint/2010/main" val="28465442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8EFDC75-30B8-4E8D-ADC4-3D90571C7ED9}" type="datetimeFigureOut">
              <a:rPr lang="en-GB" smtClean="0"/>
              <a:t>02/12/2022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986EEF1-7177-48AD-850F-C6D0B43ACA8A}" type="slidenum">
              <a:rPr lang="en-GB" smtClean="0"/>
              <a:t>‹#›</a:t>
            </a:fld>
            <a:endParaRPr lang="en-GB" dirty="0"/>
          </a:p>
        </p:txBody>
      </p:sp>
    </p:spTree>
    <p:extLst>
      <p:ext uri="{BB962C8B-B14F-4D97-AF65-F5344CB8AC3E}">
        <p14:creationId xmlns:p14="http://schemas.microsoft.com/office/powerpoint/2010/main" val="513550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8EFDC75-30B8-4E8D-ADC4-3D90571C7ED9}" type="datetimeFigureOut">
              <a:rPr lang="en-GB" smtClean="0"/>
              <a:t>02/12/2022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986EEF1-7177-48AD-850F-C6D0B43ACA8A}" type="slidenum">
              <a:rPr lang="en-GB" smtClean="0"/>
              <a:t>‹#›</a:t>
            </a:fld>
            <a:endParaRPr lang="en-GB"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8012090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8EFDC75-30B8-4E8D-ADC4-3D90571C7ED9}" type="datetimeFigureOut">
              <a:rPr lang="en-GB" smtClean="0"/>
              <a:t>02/12/2022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986EEF1-7177-48AD-850F-C6D0B43ACA8A}" type="slidenum">
              <a:rPr lang="en-GB" smtClean="0"/>
              <a:t>‹#›</a:t>
            </a:fld>
            <a:endParaRPr lang="en-GB" dirty="0"/>
          </a:p>
        </p:txBody>
      </p:sp>
    </p:spTree>
    <p:extLst>
      <p:ext uri="{BB962C8B-B14F-4D97-AF65-F5344CB8AC3E}">
        <p14:creationId xmlns:p14="http://schemas.microsoft.com/office/powerpoint/2010/main" val="15050736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8EFDC75-30B8-4E8D-ADC4-3D90571C7ED9}" type="datetimeFigureOut">
              <a:rPr lang="en-GB" smtClean="0"/>
              <a:t>02/12/2022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986EEF1-7177-48AD-850F-C6D0B43ACA8A}" type="slidenum">
              <a:rPr lang="en-GB" smtClean="0"/>
              <a:t>‹#›</a:t>
            </a:fld>
            <a:endParaRPr lang="en-GB"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0122264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8EFDC75-30B8-4E8D-ADC4-3D90571C7ED9}" type="datetimeFigureOut">
              <a:rPr lang="en-GB" smtClean="0"/>
              <a:t>02/12/2022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986EEF1-7177-48AD-850F-C6D0B43ACA8A}" type="slidenum">
              <a:rPr lang="en-GB" smtClean="0"/>
              <a:t>‹#›</a:t>
            </a:fld>
            <a:endParaRPr lang="en-GB" dirty="0"/>
          </a:p>
        </p:txBody>
      </p:sp>
    </p:spTree>
    <p:extLst>
      <p:ext uri="{BB962C8B-B14F-4D97-AF65-F5344CB8AC3E}">
        <p14:creationId xmlns:p14="http://schemas.microsoft.com/office/powerpoint/2010/main" val="342006864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8EFDC75-30B8-4E8D-ADC4-3D90571C7ED9}" type="datetimeFigureOut">
              <a:rPr lang="en-GB" smtClean="0"/>
              <a:t>02/12/2022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986EEF1-7177-48AD-850F-C6D0B43ACA8A}" type="slidenum">
              <a:rPr lang="en-GB" smtClean="0"/>
              <a:t>‹#›</a:t>
            </a:fld>
            <a:endParaRPr lang="en-GB" dirty="0"/>
          </a:p>
        </p:txBody>
      </p:sp>
    </p:spTree>
    <p:extLst>
      <p:ext uri="{BB962C8B-B14F-4D97-AF65-F5344CB8AC3E}">
        <p14:creationId xmlns:p14="http://schemas.microsoft.com/office/powerpoint/2010/main" val="162659698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8EFDC75-30B8-4E8D-ADC4-3D90571C7ED9}" type="datetimeFigureOut">
              <a:rPr lang="en-GB" smtClean="0"/>
              <a:t>02/12/2022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986EEF1-7177-48AD-850F-C6D0B43ACA8A}" type="slidenum">
              <a:rPr lang="en-GB" smtClean="0"/>
              <a:t>‹#›</a:t>
            </a:fld>
            <a:endParaRPr lang="en-GB" dirty="0"/>
          </a:p>
        </p:txBody>
      </p:sp>
    </p:spTree>
    <p:extLst>
      <p:ext uri="{BB962C8B-B14F-4D97-AF65-F5344CB8AC3E}">
        <p14:creationId xmlns:p14="http://schemas.microsoft.com/office/powerpoint/2010/main" val="6172177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C8EFDC75-30B8-4E8D-ADC4-3D90571C7ED9}" type="datetimeFigureOut">
              <a:rPr lang="en-GB" smtClean="0"/>
              <a:t>02/12/2022</a:t>
            </a:fld>
            <a:endParaRPr lang="en-GB"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6986EEF1-7177-48AD-850F-C6D0B43ACA8A}" type="slidenum">
              <a:rPr lang="en-GB" smtClean="0"/>
              <a:t>‹#›</a:t>
            </a:fld>
            <a:endParaRPr lang="en-GB" dirty="0"/>
          </a:p>
        </p:txBody>
      </p:sp>
    </p:spTree>
    <p:extLst>
      <p:ext uri="{BB962C8B-B14F-4D97-AF65-F5344CB8AC3E}">
        <p14:creationId xmlns:p14="http://schemas.microsoft.com/office/powerpoint/2010/main" val="258487205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www.bbc.co.uk/bitesize" TargetMode="External"/><Relationship Id="rId2" Type="http://schemas.openxmlformats.org/officeDocument/2006/relationships/hyperlink" Target="https://www.cgpbooks.co.uk/primary-books/maths" TargetMode="External"/><Relationship Id="rId1" Type="http://schemas.openxmlformats.org/officeDocument/2006/relationships/slideLayout" Target="../slideLayouts/slideLayout2.xml"/><Relationship Id="rId5" Type="http://schemas.openxmlformats.org/officeDocument/2006/relationships/hyperlink" Target="https://corbettmathsprimary.com/" TargetMode="External"/><Relationship Id="rId4" Type="http://schemas.openxmlformats.org/officeDocument/2006/relationships/hyperlink" Target="https://nrich.maths.org/primary"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15627" y="1240752"/>
            <a:ext cx="7766936" cy="978746"/>
          </a:xfrm>
        </p:spPr>
        <p:txBody>
          <a:bodyPr/>
          <a:lstStyle/>
          <a:p>
            <a:r>
              <a:rPr lang="en-GB" dirty="0" smtClean="0">
                <a:solidFill>
                  <a:srgbClr val="C00000"/>
                </a:solidFill>
              </a:rPr>
              <a:t>Parent Forum on Maths</a:t>
            </a:r>
            <a:endParaRPr lang="en-GB" dirty="0">
              <a:solidFill>
                <a:srgbClr val="C00000"/>
              </a:solidFill>
            </a:endParaRPr>
          </a:p>
        </p:txBody>
      </p:sp>
      <p:sp>
        <p:nvSpPr>
          <p:cNvPr id="3" name="Subtitle 2"/>
          <p:cNvSpPr>
            <a:spLocks noGrp="1"/>
          </p:cNvSpPr>
          <p:nvPr>
            <p:ph type="subTitle" idx="1"/>
          </p:nvPr>
        </p:nvSpPr>
        <p:spPr>
          <a:xfrm>
            <a:off x="1615132" y="2383924"/>
            <a:ext cx="7503930" cy="1096899"/>
          </a:xfrm>
        </p:spPr>
        <p:txBody>
          <a:bodyPr>
            <a:normAutofit/>
          </a:bodyPr>
          <a:lstStyle/>
          <a:p>
            <a:r>
              <a:rPr lang="en-GB" b="1" i="1" dirty="0" smtClean="0">
                <a:solidFill>
                  <a:srgbClr val="C00000"/>
                </a:solidFill>
              </a:rPr>
              <a:t>Friday 02.12.22 </a:t>
            </a:r>
            <a:endParaRPr lang="en-GB" b="1" i="1" dirty="0" smtClean="0">
              <a:solidFill>
                <a:srgbClr val="C00000"/>
              </a:solidFill>
            </a:endParaRPr>
          </a:p>
          <a:p>
            <a:endParaRPr lang="en-GB" b="1" i="1" dirty="0">
              <a:solidFill>
                <a:srgbClr val="C00000"/>
              </a:solidFill>
            </a:endParaRPr>
          </a:p>
        </p:txBody>
      </p:sp>
      <p:pic>
        <p:nvPicPr>
          <p:cNvPr id="4" name="Picture 3"/>
          <p:cNvPicPr>
            <a:picLocks noChangeAspect="1"/>
          </p:cNvPicPr>
          <p:nvPr/>
        </p:nvPicPr>
        <p:blipFill>
          <a:blip r:embed="rId2"/>
          <a:stretch>
            <a:fillRect/>
          </a:stretch>
        </p:blipFill>
        <p:spPr>
          <a:xfrm>
            <a:off x="7863459" y="84316"/>
            <a:ext cx="4082906" cy="992010"/>
          </a:xfrm>
          <a:prstGeom prst="rect">
            <a:avLst/>
          </a:prstGeom>
        </p:spPr>
      </p:pic>
      <p:sp>
        <p:nvSpPr>
          <p:cNvPr id="5" name="TextBox 4"/>
          <p:cNvSpPr txBox="1"/>
          <p:nvPr/>
        </p:nvSpPr>
        <p:spPr>
          <a:xfrm>
            <a:off x="1061104" y="2932373"/>
            <a:ext cx="8611986" cy="2246769"/>
          </a:xfrm>
          <a:prstGeom prst="rect">
            <a:avLst/>
          </a:prstGeom>
          <a:noFill/>
        </p:spPr>
        <p:txBody>
          <a:bodyPr wrap="square" rtlCol="0">
            <a:spAutoFit/>
          </a:bodyPr>
          <a:lstStyle/>
          <a:p>
            <a:r>
              <a:rPr lang="en-GB" sz="1400" b="1" i="1" dirty="0"/>
              <a:t>Thank you to all the parents who </a:t>
            </a:r>
            <a:r>
              <a:rPr lang="en-GB" sz="1400" b="1" i="1" dirty="0" smtClean="0"/>
              <a:t>attended and found this session useful.</a:t>
            </a:r>
          </a:p>
          <a:p>
            <a:endParaRPr lang="en-GB" sz="1400" b="1" i="1" dirty="0" smtClean="0"/>
          </a:p>
          <a:p>
            <a:r>
              <a:rPr lang="en-GB" sz="1400" b="1" i="1" dirty="0" smtClean="0"/>
              <a:t>“ I just wanted to say my children really enjoy </a:t>
            </a:r>
            <a:r>
              <a:rPr lang="en-GB" sz="1400" b="1" i="1" dirty="0" smtClean="0"/>
              <a:t>TTRockstars</a:t>
            </a:r>
            <a:r>
              <a:rPr lang="en-GB" sz="1400" b="1" i="1" dirty="0" smtClean="0"/>
              <a:t> and </a:t>
            </a:r>
            <a:r>
              <a:rPr lang="en-GB" sz="1400" b="1" i="1" dirty="0" smtClean="0"/>
              <a:t>Numbots</a:t>
            </a:r>
            <a:r>
              <a:rPr lang="en-GB" sz="1400" b="1" i="1" dirty="0" smtClean="0"/>
              <a:t>.”</a:t>
            </a:r>
          </a:p>
          <a:p>
            <a:r>
              <a:rPr lang="en-GB" sz="1400" b="1" i="1" dirty="0" smtClean="0"/>
              <a:t>“ It’s been a useful session – Thank you also for all of your hard work, support and focus on maths in school. It’s great to hear all about the work going on behind the scenes to support maths in school.”</a:t>
            </a:r>
            <a:endParaRPr lang="en-GB" sz="1400" b="1" i="1" dirty="0"/>
          </a:p>
          <a:p>
            <a:endParaRPr lang="en-GB" sz="1400" b="1" i="1" dirty="0" smtClean="0"/>
          </a:p>
          <a:p>
            <a:endParaRPr lang="en-GB" sz="1400" b="1" i="1" dirty="0"/>
          </a:p>
          <a:p>
            <a:r>
              <a:rPr lang="en-GB" sz="1400" b="1" i="1" dirty="0" smtClean="0"/>
              <a:t> </a:t>
            </a:r>
            <a:r>
              <a:rPr lang="en-GB" sz="1400" b="1" i="1" dirty="0"/>
              <a:t>In response to a</a:t>
            </a:r>
            <a:r>
              <a:rPr lang="en-GB" sz="1400" b="1" i="1" dirty="0" smtClean="0"/>
              <a:t> </a:t>
            </a:r>
            <a:r>
              <a:rPr lang="en-GB" sz="1400" b="1" i="1" dirty="0"/>
              <a:t>question </a:t>
            </a:r>
            <a:r>
              <a:rPr lang="en-GB" sz="1400" b="1" i="1" dirty="0" smtClean="0"/>
              <a:t>raised about supporting children at home, please refer to the last slide which sign posts helpful resources to use.</a:t>
            </a:r>
            <a:endParaRPr lang="en-GB" sz="1400" b="1" i="1" dirty="0"/>
          </a:p>
        </p:txBody>
      </p:sp>
    </p:spTree>
    <p:extLst>
      <p:ext uri="{BB962C8B-B14F-4D97-AF65-F5344CB8AC3E}">
        <p14:creationId xmlns:p14="http://schemas.microsoft.com/office/powerpoint/2010/main" val="36551980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703811"/>
          </a:xfrm>
        </p:spPr>
        <p:txBody>
          <a:bodyPr/>
          <a:lstStyle/>
          <a:p>
            <a:r>
              <a:rPr lang="en-GB" dirty="0" smtClean="0">
                <a:solidFill>
                  <a:srgbClr val="C00000"/>
                </a:solidFill>
              </a:rPr>
              <a:t>CPS Maths Lead: Sarah Nelson</a:t>
            </a:r>
            <a:endParaRPr lang="en-GB" dirty="0">
              <a:solidFill>
                <a:srgbClr val="C00000"/>
              </a:solidFill>
            </a:endParaRPr>
          </a:p>
        </p:txBody>
      </p:sp>
      <p:sp>
        <p:nvSpPr>
          <p:cNvPr id="3" name="Content Placeholder 2"/>
          <p:cNvSpPr>
            <a:spLocks noGrp="1"/>
          </p:cNvSpPr>
          <p:nvPr>
            <p:ph idx="1"/>
          </p:nvPr>
        </p:nvSpPr>
        <p:spPr>
          <a:xfrm>
            <a:off x="677334" y="1529542"/>
            <a:ext cx="8596668" cy="5104013"/>
          </a:xfrm>
        </p:spPr>
        <p:txBody>
          <a:bodyPr>
            <a:normAutofit/>
          </a:bodyPr>
          <a:lstStyle/>
          <a:p>
            <a:r>
              <a:rPr lang="en-GB" sz="2600" b="1" dirty="0" smtClean="0">
                <a:solidFill>
                  <a:srgbClr val="C00000"/>
                </a:solidFill>
              </a:rPr>
              <a:t>CPS Maths Priorities 2022</a:t>
            </a:r>
          </a:p>
          <a:p>
            <a:pPr marL="0" indent="0">
              <a:buNone/>
            </a:pPr>
            <a:r>
              <a:rPr lang="en-GB" sz="2000" b="1" i="1" dirty="0" smtClean="0">
                <a:solidFill>
                  <a:srgbClr val="C00000"/>
                </a:solidFill>
              </a:rPr>
              <a:t>Support &amp; Challenge for all:</a:t>
            </a:r>
          </a:p>
          <a:p>
            <a:pPr marL="0" indent="0">
              <a:buNone/>
            </a:pPr>
            <a:r>
              <a:rPr lang="en-GB" sz="2000" dirty="0" smtClean="0"/>
              <a:t>-Purple Challenges			-Third Space Maths</a:t>
            </a:r>
          </a:p>
          <a:p>
            <a:pPr marL="0" indent="0">
              <a:buNone/>
            </a:pPr>
            <a:r>
              <a:rPr lang="en-GB" sz="2000" dirty="0" smtClean="0"/>
              <a:t>-Maths Mastery EYFS &amp; KS1	- Maths FIT</a:t>
            </a:r>
          </a:p>
          <a:p>
            <a:pPr marL="0" indent="0">
              <a:buNone/>
            </a:pPr>
            <a:r>
              <a:rPr lang="en-GB" sz="2000" dirty="0" smtClean="0"/>
              <a:t>-CPD via Maths Hub			-Vocabulary &amp; STEM sentences</a:t>
            </a:r>
          </a:p>
          <a:p>
            <a:pPr marL="0" indent="0">
              <a:buNone/>
            </a:pPr>
            <a:r>
              <a:rPr lang="en-GB" sz="2000" b="1" i="1" dirty="0" smtClean="0">
                <a:solidFill>
                  <a:srgbClr val="C00000"/>
                </a:solidFill>
              </a:rPr>
              <a:t>Times Tables:</a:t>
            </a:r>
          </a:p>
          <a:p>
            <a:pPr marL="0" indent="0">
              <a:buNone/>
            </a:pPr>
            <a:r>
              <a:rPr lang="en-GB" sz="2000" dirty="0" smtClean="0"/>
              <a:t>-Daily discrete Practice in Y2 &amp; Lower KS2</a:t>
            </a:r>
          </a:p>
          <a:p>
            <a:pPr marL="0" indent="0">
              <a:buNone/>
            </a:pPr>
            <a:r>
              <a:rPr lang="en-GB" sz="2000" dirty="0" smtClean="0"/>
              <a:t>-TT </a:t>
            </a:r>
            <a:r>
              <a:rPr lang="en-GB" sz="2000" dirty="0" smtClean="0"/>
              <a:t>Rockstars</a:t>
            </a:r>
            <a:endParaRPr lang="en-GB" sz="2000" dirty="0" smtClean="0"/>
          </a:p>
          <a:p>
            <a:pPr marL="0" indent="0">
              <a:buNone/>
            </a:pPr>
            <a:r>
              <a:rPr lang="en-GB" sz="2000" b="1" i="1" dirty="0" smtClean="0">
                <a:solidFill>
                  <a:srgbClr val="C00000"/>
                </a:solidFill>
              </a:rPr>
              <a:t>Assessment:</a:t>
            </a:r>
          </a:p>
          <a:p>
            <a:pPr marL="0" indent="0">
              <a:buNone/>
            </a:pPr>
            <a:r>
              <a:rPr lang="en-GB" sz="2000" dirty="0" smtClean="0"/>
              <a:t>-PUMA Standardised test</a:t>
            </a:r>
          </a:p>
          <a:p>
            <a:pPr marL="0" indent="0">
              <a:buNone/>
            </a:pPr>
            <a:r>
              <a:rPr lang="en-GB" sz="2000" dirty="0" smtClean="0"/>
              <a:t>-WRM End of Block Tests</a:t>
            </a:r>
          </a:p>
          <a:p>
            <a:pPr>
              <a:buFontTx/>
              <a:buChar char="-"/>
            </a:pPr>
            <a:endParaRPr lang="en-GB" sz="2000" dirty="0"/>
          </a:p>
          <a:p>
            <a:pPr marL="0" indent="0">
              <a:buNone/>
            </a:pPr>
            <a:endParaRPr lang="en-GB" sz="2000" dirty="0"/>
          </a:p>
        </p:txBody>
      </p:sp>
      <p:pic>
        <p:nvPicPr>
          <p:cNvPr id="4" name="Picture 3"/>
          <p:cNvPicPr>
            <a:picLocks noChangeAspect="1"/>
          </p:cNvPicPr>
          <p:nvPr/>
        </p:nvPicPr>
        <p:blipFill>
          <a:blip r:embed="rId2"/>
          <a:stretch>
            <a:fillRect/>
          </a:stretch>
        </p:blipFill>
        <p:spPr>
          <a:xfrm>
            <a:off x="8002209" y="34172"/>
            <a:ext cx="4084674" cy="993734"/>
          </a:xfrm>
          <a:prstGeom prst="rect">
            <a:avLst/>
          </a:prstGeom>
        </p:spPr>
      </p:pic>
    </p:spTree>
    <p:extLst>
      <p:ext uri="{BB962C8B-B14F-4D97-AF65-F5344CB8AC3E}">
        <p14:creationId xmlns:p14="http://schemas.microsoft.com/office/powerpoint/2010/main" val="5318896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Resources to help support your child at home:</a:t>
            </a:r>
            <a:endParaRPr lang="en-GB" dirty="0"/>
          </a:p>
        </p:txBody>
      </p:sp>
      <p:sp>
        <p:nvSpPr>
          <p:cNvPr id="3" name="Content Placeholder 2"/>
          <p:cNvSpPr>
            <a:spLocks noGrp="1"/>
          </p:cNvSpPr>
          <p:nvPr>
            <p:ph idx="1"/>
          </p:nvPr>
        </p:nvSpPr>
        <p:spPr>
          <a:xfrm>
            <a:off x="602520" y="1794829"/>
            <a:ext cx="8596668" cy="4497906"/>
          </a:xfrm>
        </p:spPr>
        <p:txBody>
          <a:bodyPr>
            <a:normAutofit lnSpcReduction="10000"/>
          </a:bodyPr>
          <a:lstStyle/>
          <a:p>
            <a:r>
              <a:rPr lang="en-GB" dirty="0" smtClean="0"/>
              <a:t>TTRockstars</a:t>
            </a:r>
            <a:r>
              <a:rPr lang="en-GB" dirty="0" smtClean="0"/>
              <a:t> – KS2</a:t>
            </a:r>
          </a:p>
          <a:p>
            <a:r>
              <a:rPr lang="en-GB" dirty="0" smtClean="0"/>
              <a:t>Numbots</a:t>
            </a:r>
            <a:r>
              <a:rPr lang="en-GB" dirty="0" smtClean="0"/>
              <a:t> – KS1</a:t>
            </a:r>
          </a:p>
          <a:p>
            <a:r>
              <a:rPr lang="en-GB" dirty="0" smtClean="0"/>
              <a:t>Doodle Maths</a:t>
            </a:r>
          </a:p>
          <a:p>
            <a:r>
              <a:rPr lang="en-GB" dirty="0">
                <a:hlinkClick r:id="rId2"/>
              </a:rPr>
              <a:t>https://</a:t>
            </a:r>
            <a:r>
              <a:rPr lang="en-GB" dirty="0" smtClean="0">
                <a:hlinkClick r:id="rId2"/>
              </a:rPr>
              <a:t>www.cgpbooks.co.uk/primary-books/maths</a:t>
            </a:r>
            <a:r>
              <a:rPr lang="en-GB" dirty="0" smtClean="0"/>
              <a:t> </a:t>
            </a:r>
          </a:p>
          <a:p>
            <a:pPr marL="0" indent="0">
              <a:buNone/>
            </a:pPr>
            <a:r>
              <a:rPr lang="en-GB" dirty="0" smtClean="0"/>
              <a:t>We recommend these books to help and support children at home. They need to be individually purchased. Available on line or sold in most book shops.</a:t>
            </a:r>
          </a:p>
          <a:p>
            <a:pPr marL="0" indent="0">
              <a:buNone/>
            </a:pPr>
            <a:r>
              <a:rPr lang="en-GB" dirty="0" smtClean="0"/>
              <a:t>Useful websites:</a:t>
            </a:r>
          </a:p>
          <a:p>
            <a:pPr marL="0" indent="0">
              <a:buNone/>
            </a:pPr>
            <a:r>
              <a:rPr lang="en-GB" dirty="0">
                <a:hlinkClick r:id="rId3"/>
              </a:rPr>
              <a:t>https://</a:t>
            </a:r>
            <a:r>
              <a:rPr lang="en-GB" dirty="0" smtClean="0">
                <a:hlinkClick r:id="rId3"/>
              </a:rPr>
              <a:t>www.bbc.co.uk/bitesize</a:t>
            </a:r>
            <a:endParaRPr lang="en-GB" dirty="0" smtClean="0"/>
          </a:p>
          <a:p>
            <a:pPr marL="0" indent="0">
              <a:buNone/>
            </a:pPr>
            <a:r>
              <a:rPr lang="en-GB" dirty="0">
                <a:hlinkClick r:id="rId4"/>
              </a:rPr>
              <a:t>https://</a:t>
            </a:r>
            <a:r>
              <a:rPr lang="en-GB" dirty="0" smtClean="0">
                <a:hlinkClick r:id="rId4"/>
              </a:rPr>
              <a:t>nrich.maths.org/primary</a:t>
            </a:r>
            <a:endParaRPr lang="en-GB" dirty="0" smtClean="0"/>
          </a:p>
          <a:p>
            <a:pPr marL="0" indent="0">
              <a:buNone/>
            </a:pPr>
            <a:r>
              <a:rPr lang="en-GB" dirty="0">
                <a:hlinkClick r:id="rId5"/>
              </a:rPr>
              <a:t>https://corbettmathsprimary.com</a:t>
            </a:r>
            <a:r>
              <a:rPr lang="en-GB" dirty="0" smtClean="0">
                <a:hlinkClick r:id="rId5"/>
              </a:rPr>
              <a:t>/</a:t>
            </a:r>
            <a:endParaRPr lang="en-GB" dirty="0" smtClean="0"/>
          </a:p>
          <a:p>
            <a:pPr>
              <a:buFont typeface="Wingdings" panose="05000000000000000000" pitchFamily="2" charset="2"/>
              <a:buChar char="Ø"/>
            </a:pPr>
            <a:r>
              <a:rPr lang="en-GB" dirty="0" smtClean="0"/>
              <a:t>Lastly, please remember to be a positive role model for Mathematics</a:t>
            </a:r>
            <a:r>
              <a:rPr lang="en-GB" dirty="0"/>
              <a:t> </a:t>
            </a:r>
            <a:r>
              <a:rPr lang="en-GB" dirty="0" smtClean="0"/>
              <a:t>– Look on our CPS website for additional information regarding vocabulary or key skills taught.</a:t>
            </a:r>
          </a:p>
          <a:p>
            <a:endParaRPr lang="en-GB" dirty="0"/>
          </a:p>
        </p:txBody>
      </p:sp>
    </p:spTree>
    <p:extLst>
      <p:ext uri="{BB962C8B-B14F-4D97-AF65-F5344CB8AC3E}">
        <p14:creationId xmlns:p14="http://schemas.microsoft.com/office/powerpoint/2010/main" val="896911470"/>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40</TotalTime>
  <Words>271</Words>
  <Application>Microsoft Office PowerPoint</Application>
  <PresentationFormat>Widescreen</PresentationFormat>
  <Paragraphs>32</Paragraphs>
  <Slides>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Arial</vt:lpstr>
      <vt:lpstr>Trebuchet MS</vt:lpstr>
      <vt:lpstr>Wingdings</vt:lpstr>
      <vt:lpstr>Wingdings 3</vt:lpstr>
      <vt:lpstr>Facet</vt:lpstr>
      <vt:lpstr>Parent Forum on Maths</vt:lpstr>
      <vt:lpstr>CPS Maths Lead: Sarah Nelson</vt:lpstr>
      <vt:lpstr>Resources to help support your child at home:</vt:lpstr>
    </vt:vector>
  </TitlesOfParts>
  <Company>Kingswood House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Parent Forum on Maths</dc:title>
  <dc:creator>Hilary Ali</dc:creator>
  <cp:lastModifiedBy>Sarah Nelson</cp:lastModifiedBy>
  <cp:revision>8</cp:revision>
  <dcterms:created xsi:type="dcterms:W3CDTF">2022-12-02T07:17:45Z</dcterms:created>
  <dcterms:modified xsi:type="dcterms:W3CDTF">2022-12-02T11:19:29Z</dcterms:modified>
</cp:coreProperties>
</file>