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56" r:id="rId2"/>
    <p:sldId id="263" r:id="rId3"/>
    <p:sldId id="277" r:id="rId4"/>
    <p:sldId id="289" r:id="rId5"/>
    <p:sldId id="291" r:id="rId6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33"/>
    <a:srgbClr val="A50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19" autoAdjust="0"/>
    <p:restoredTop sz="94676"/>
  </p:normalViewPr>
  <p:slideViewPr>
    <p:cSldViewPr snapToGrid="0">
      <p:cViewPr varScale="1">
        <p:scale>
          <a:sx n="109" d="100"/>
          <a:sy n="109" d="100"/>
        </p:scale>
        <p:origin x="62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1BEE63-D800-4E98-845A-5A0F443814F8}" type="datetimeFigureOut">
              <a:rPr lang="en-GB" smtClean="0"/>
              <a:t>03/07/2023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402896-B5F6-48FF-A9B8-BC27D95CBF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89900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A0ADEE-0338-4B32-999A-B252C1A75498}" type="datetimeFigureOut">
              <a:rPr lang="en-GB" smtClean="0"/>
              <a:t>03/07/2023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289D4C-AC86-4018-B4FF-5F195837BF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31613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289D4C-AC86-4018-B4FF-5F195837BF3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76126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24B68-CB62-47A2-B280-BAB3EF0CB993}" type="datetimeFigureOut">
              <a:rPr lang="en-GB" smtClean="0"/>
              <a:t>03/07/2023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35742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24B68-CB62-47A2-B280-BAB3EF0CB993}" type="datetimeFigureOut">
              <a:rPr lang="en-GB" smtClean="0"/>
              <a:t>03/07/2023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7730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24B68-CB62-47A2-B280-BAB3EF0CB993}" type="datetimeFigureOut">
              <a:rPr lang="en-GB" smtClean="0"/>
              <a:t>03/07/2023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22494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24B68-CB62-47A2-B280-BAB3EF0CB993}" type="datetimeFigureOut">
              <a:rPr lang="en-GB" smtClean="0"/>
              <a:t>03/07/2023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1980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24B68-CB62-47A2-B280-BAB3EF0CB993}" type="datetimeFigureOut">
              <a:rPr lang="en-GB" smtClean="0"/>
              <a:t>03/07/2023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22082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24B68-CB62-47A2-B280-BAB3EF0CB993}" type="datetimeFigureOut">
              <a:rPr lang="en-GB" smtClean="0"/>
              <a:t>03/07/2023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85838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24B68-CB62-47A2-B280-BAB3EF0CB993}" type="datetimeFigureOut">
              <a:rPr lang="en-GB" smtClean="0"/>
              <a:t>03/07/2023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7287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24B68-CB62-47A2-B280-BAB3EF0CB993}" type="datetimeFigureOut">
              <a:rPr lang="en-GB" smtClean="0"/>
              <a:t>03/07/2023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3712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24B68-CB62-47A2-B280-BAB3EF0CB993}" type="datetimeFigureOut">
              <a:rPr lang="en-GB" smtClean="0"/>
              <a:t>03/07/2023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53544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24B68-CB62-47A2-B280-BAB3EF0CB993}" type="datetimeFigureOut">
              <a:rPr lang="en-GB" smtClean="0"/>
              <a:t>03/07/2023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0561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24B68-CB62-47A2-B280-BAB3EF0CB993}" type="datetimeFigureOut">
              <a:rPr lang="en-GB" smtClean="0"/>
              <a:t>03/07/2023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38678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D24B68-CB62-47A2-B280-BAB3EF0CB993}" type="datetimeFigureOut">
              <a:rPr lang="en-GB" smtClean="0"/>
              <a:t>03/07/2023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6337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youtube.com/watch?v=C5iA_asc1Xk" TargetMode="Externa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17785" y="3763995"/>
            <a:ext cx="9144000" cy="1422545"/>
          </a:xfrm>
        </p:spPr>
        <p:txBody>
          <a:bodyPr>
            <a:normAutofit fontScale="90000"/>
          </a:bodyPr>
          <a:lstStyle/>
          <a:p>
            <a:r>
              <a:rPr lang="en-GB" i="1" dirty="0"/>
              <a:t>Parent Forum</a:t>
            </a:r>
            <a:br>
              <a:rPr lang="en-GB" i="1" dirty="0"/>
            </a:br>
            <a:r>
              <a:rPr lang="en-GB" i="1" dirty="0"/>
              <a:t>Oracy</a:t>
            </a:r>
            <a:br>
              <a:rPr lang="en-GB" i="1" dirty="0"/>
            </a:br>
            <a:r>
              <a:rPr lang="en-GB" i="1" dirty="0"/>
              <a:t>30.06.23</a:t>
            </a:r>
            <a:r>
              <a:rPr lang="en-GB" sz="8800" dirty="0"/>
              <a:t/>
            </a:r>
            <a:br>
              <a:rPr lang="en-GB" sz="8800" dirty="0"/>
            </a:br>
            <a:endParaRPr lang="en-GB" sz="8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72455" y="5968510"/>
            <a:ext cx="2658086" cy="64013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640" y="196488"/>
            <a:ext cx="1667600" cy="1667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557532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09553" y="348500"/>
            <a:ext cx="10515600" cy="1325563"/>
          </a:xfrm>
        </p:spPr>
        <p:txBody>
          <a:bodyPr>
            <a:normAutofit/>
          </a:bodyPr>
          <a:lstStyle/>
          <a:p>
            <a:r>
              <a:rPr lang="en-GB" sz="4800" b="1" dirty="0"/>
              <a:t>What is Oracy?                                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05459" y="6059950"/>
            <a:ext cx="2658086" cy="64013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455" y="61970"/>
            <a:ext cx="2261812" cy="2261812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4578" y="2162905"/>
            <a:ext cx="10515600" cy="4607171"/>
          </a:xfrm>
        </p:spPr>
        <p:txBody>
          <a:bodyPr>
            <a:normAutofit lnSpcReduction="10000"/>
          </a:bodyPr>
          <a:lstStyle/>
          <a:p>
            <a:pPr marL="0" indent="0" eaLnBrk="1" hangingPunct="1">
              <a:buFont typeface="Arial" panose="020B0604020202020204" pitchFamily="34" charset="0"/>
              <a:buNone/>
              <a:defRPr/>
            </a:pPr>
            <a:r>
              <a:rPr lang="en-GB" altLang="en-US" sz="3200" dirty="0"/>
              <a:t>Oracy is the ability to articulate ideas, develop understanding and engage with others through spoken language. </a:t>
            </a:r>
            <a:endParaRPr lang="en-GB" altLang="en-US" sz="2800" dirty="0"/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r>
              <a:rPr lang="en-GB" altLang="en-US" sz="2400" dirty="0"/>
              <a:t>There are two types of Oracy talk:</a:t>
            </a:r>
          </a:p>
          <a:p>
            <a:pPr eaLnBrk="1" hangingPunct="1">
              <a:defRPr/>
            </a:pPr>
            <a:r>
              <a:rPr lang="en-GB" altLang="en-US" sz="2400" dirty="0">
                <a:solidFill>
                  <a:srgbClr val="FF0000"/>
                </a:solidFill>
              </a:rPr>
              <a:t>Exploratory Talk </a:t>
            </a:r>
            <a:r>
              <a:rPr lang="en-GB" altLang="en-US" sz="2400" dirty="0"/>
              <a:t>– used in the early stages of approaching new ideas</a:t>
            </a:r>
          </a:p>
          <a:p>
            <a:pPr eaLnBrk="1" hangingPunct="1">
              <a:defRPr/>
            </a:pPr>
            <a:r>
              <a:rPr lang="en-GB" altLang="en-US" sz="2400" dirty="0">
                <a:solidFill>
                  <a:srgbClr val="FF0000"/>
                </a:solidFill>
              </a:rPr>
              <a:t>Presentational Talk </a:t>
            </a:r>
            <a:r>
              <a:rPr lang="en-GB" altLang="en-US" sz="2400" dirty="0"/>
              <a:t>– speaker’s attention is primarily focused on adjusting the language, content and manner to meet the needs of an audience</a:t>
            </a:r>
          </a:p>
          <a:p>
            <a:pPr eaLnBrk="1" hangingPunct="1">
              <a:defRPr/>
            </a:pPr>
            <a:endParaRPr lang="en-GB" altLang="en-US" sz="2400" dirty="0"/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2800" u="sng" dirty="0">
                <a:latin typeface="Arial" panose="020B0604020202020204" pitchFamily="34" charset="0"/>
              </a:rPr>
              <a:t>What do the professional’s say?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2800" i="1" dirty="0">
                <a:latin typeface="Arial" panose="020B0604020202020204" pitchFamily="34" charset="0"/>
              </a:rPr>
              <a:t>‘Quality of pre-school children's language correlates highly with academic achievement’ 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2800" i="1" dirty="0">
                <a:latin typeface="Arial" panose="020B0604020202020204" pitchFamily="34" charset="0"/>
              </a:rPr>
              <a:t>(Hart &amp; </a:t>
            </a:r>
            <a:r>
              <a:rPr lang="en-GB" altLang="en-US" sz="2800" i="1" dirty="0" err="1">
                <a:latin typeface="Arial" panose="020B0604020202020204" pitchFamily="34" charset="0"/>
              </a:rPr>
              <a:t>Risley</a:t>
            </a:r>
            <a:r>
              <a:rPr lang="en-GB" altLang="en-US" sz="2800" i="1" dirty="0">
                <a:latin typeface="Arial" panose="020B0604020202020204" pitchFamily="34" charset="0"/>
              </a:rPr>
              <a:t> 1995)</a:t>
            </a:r>
          </a:p>
          <a:p>
            <a:pPr marL="0" indent="0" algn="ctr">
              <a:buNone/>
            </a:pPr>
            <a:endParaRPr lang="en-GB" dirty="0"/>
          </a:p>
          <a:p>
            <a:pPr marL="0" indent="0">
              <a:buNone/>
            </a:pPr>
            <a:endParaRPr lang="en-GB" sz="4400" i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B3201BB-2D0A-6B41-8CA0-F8FACB3A2A7E}"/>
              </a:ext>
            </a:extLst>
          </p:cNvPr>
          <p:cNvSpPr txBox="1"/>
          <p:nvPr/>
        </p:nvSpPr>
        <p:spPr>
          <a:xfrm>
            <a:off x="6914031" y="1489397"/>
            <a:ext cx="641283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GB" altLang="en-US" sz="1800" dirty="0">
                <a:hlinkClick r:id="rId5"/>
              </a:rPr>
              <a:t>Oracy - YouTube</a:t>
            </a:r>
            <a:endParaRPr lang="en-GB" altLang="en-US" sz="32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98635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>
            <a:extLst>
              <a:ext uri="{FF2B5EF4-FFF2-40B4-BE49-F238E27FC236}">
                <a16:creationId xmlns:a16="http://schemas.microsoft.com/office/drawing/2014/main" id="{34F43614-1DE9-6146-9E48-423C4B0B8D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77854"/>
            <a:ext cx="12185800" cy="562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FD8ECE7E-A132-9B46-8841-CB839E832D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27020" y="0"/>
            <a:ext cx="2097017" cy="2097017"/>
          </a:xfrm>
          <a:prstGeom prst="rect">
            <a:avLst/>
          </a:prstGeom>
        </p:spPr>
      </p:pic>
      <p:sp>
        <p:nvSpPr>
          <p:cNvPr id="21" name="Title 1">
            <a:extLst>
              <a:ext uri="{FF2B5EF4-FFF2-40B4-BE49-F238E27FC236}">
                <a16:creationId xmlns:a16="http://schemas.microsoft.com/office/drawing/2014/main" id="{8EB747F3-E9D8-E240-9C6A-9C2CD209C295}"/>
              </a:ext>
            </a:extLst>
          </p:cNvPr>
          <p:cNvSpPr txBox="1">
            <a:spLocks/>
          </p:cNvSpPr>
          <p:nvPr/>
        </p:nvSpPr>
        <p:spPr>
          <a:xfrm>
            <a:off x="1842977" y="107937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3600" u="sng" dirty="0"/>
              <a:t>The Oracy Framework </a:t>
            </a:r>
            <a:endParaRPr lang="en-GB" altLang="en-US" sz="3600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91FAC33B-3A44-3341-A19F-DD929C7822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18388" y="6241437"/>
            <a:ext cx="2097017" cy="505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1594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09553" y="348500"/>
            <a:ext cx="10515600" cy="1325563"/>
          </a:xfrm>
        </p:spPr>
        <p:txBody>
          <a:bodyPr/>
          <a:lstStyle/>
          <a:p>
            <a:r>
              <a:rPr lang="en-GB" b="1" dirty="0"/>
              <a:t>Implementation at CPS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19" y="2136529"/>
            <a:ext cx="10515600" cy="4351520"/>
          </a:xfrm>
        </p:spPr>
        <p:txBody>
          <a:bodyPr>
            <a:normAutofit fontScale="85000" lnSpcReduction="20000"/>
          </a:bodyPr>
          <a:lstStyle/>
          <a:p>
            <a:r>
              <a:rPr lang="en-GB" dirty="0"/>
              <a:t>Oracy champions (across all Key stages) and regular training for all staff</a:t>
            </a:r>
          </a:p>
          <a:p>
            <a:r>
              <a:rPr lang="en-GB" dirty="0"/>
              <a:t>Adult </a:t>
            </a:r>
            <a:r>
              <a:rPr lang="en-GB" b="1" dirty="0"/>
              <a:t>modelling </a:t>
            </a:r>
            <a:r>
              <a:rPr lang="en-GB" dirty="0"/>
              <a:t>of vocabulary </a:t>
            </a:r>
          </a:p>
          <a:p>
            <a:r>
              <a:rPr lang="en-GB" dirty="0"/>
              <a:t>Use of </a:t>
            </a:r>
            <a:r>
              <a:rPr lang="en-GB" b="1" dirty="0"/>
              <a:t>sentence stems </a:t>
            </a:r>
            <a:r>
              <a:rPr lang="en-GB" dirty="0"/>
              <a:t>across all subjects</a:t>
            </a:r>
          </a:p>
          <a:p>
            <a:r>
              <a:rPr lang="en-GB" dirty="0"/>
              <a:t>Expectation that all responses are in </a:t>
            </a:r>
            <a:r>
              <a:rPr lang="en-GB" b="1" dirty="0"/>
              <a:t>full sentences</a:t>
            </a:r>
            <a:endParaRPr lang="en-GB" dirty="0"/>
          </a:p>
          <a:p>
            <a:r>
              <a:rPr lang="en-GB" dirty="0"/>
              <a:t>Sentence stems used in the </a:t>
            </a:r>
            <a:r>
              <a:rPr lang="en-GB" b="1" dirty="0"/>
              <a:t>playground</a:t>
            </a:r>
            <a:r>
              <a:rPr lang="en-GB" dirty="0"/>
              <a:t> (supporting initiation of play and dealing with conflicts)</a:t>
            </a:r>
          </a:p>
          <a:p>
            <a:r>
              <a:rPr lang="en-GB" b="1" dirty="0"/>
              <a:t>Thumbs-up</a:t>
            </a:r>
          </a:p>
          <a:p>
            <a:r>
              <a:rPr lang="en-GB" altLang="en-US" sz="2800" b="1" dirty="0"/>
              <a:t>Praise </a:t>
            </a:r>
            <a:r>
              <a:rPr lang="en-GB" altLang="en-US" sz="2800" dirty="0"/>
              <a:t>oracy skills directly linked to the strands on the framework (verbally and bespoke certificates)</a:t>
            </a:r>
          </a:p>
          <a:p>
            <a:r>
              <a:rPr lang="en-GB" b="1" dirty="0"/>
              <a:t>Ask me about… </a:t>
            </a:r>
            <a:r>
              <a:rPr lang="en-GB" dirty="0"/>
              <a:t>stickers</a:t>
            </a:r>
          </a:p>
          <a:p>
            <a:r>
              <a:rPr lang="en-GB" altLang="en-US" sz="2800" dirty="0"/>
              <a:t>Explore different structures for discussions and assign roles </a:t>
            </a:r>
          </a:p>
          <a:p>
            <a:pPr marL="0" indent="0">
              <a:buNone/>
            </a:pPr>
            <a:r>
              <a:rPr lang="en-GB" altLang="en-US" sz="2800" dirty="0"/>
              <a:t>to pupils 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b="1" i="1" dirty="0">
              <a:solidFill>
                <a:srgbClr val="990033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69219" y="6071729"/>
            <a:ext cx="2658086" cy="64013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455" y="61970"/>
            <a:ext cx="2261812" cy="2261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61232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37563" y="2766218"/>
            <a:ext cx="10515600" cy="1325563"/>
          </a:xfrm>
        </p:spPr>
        <p:txBody>
          <a:bodyPr/>
          <a:lstStyle/>
          <a:p>
            <a:r>
              <a:rPr lang="en-GB" b="1" dirty="0"/>
              <a:t>Any Questions?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05459" y="6059950"/>
            <a:ext cx="2658086" cy="64013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455" y="61970"/>
            <a:ext cx="2261812" cy="2261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00040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1967</TotalTime>
  <Words>191</Words>
  <Application>Microsoft Office PowerPoint</Application>
  <PresentationFormat>Widescreen</PresentationFormat>
  <Paragraphs>27</Paragraphs>
  <Slides>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Parent Forum Oracy 30.06.23 </vt:lpstr>
      <vt:lpstr>What is Oracy?                                 </vt:lpstr>
      <vt:lpstr>PowerPoint Presentation</vt:lpstr>
      <vt:lpstr>Implementation at CPS</vt:lpstr>
      <vt:lpstr>Any Questions?</vt:lpstr>
    </vt:vector>
  </TitlesOfParts>
  <Company>Kingswood House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X Curriculum Evening 2019</dc:title>
  <dc:creator>Sandra Cunningham</dc:creator>
  <cp:lastModifiedBy>Gill Kosbab</cp:lastModifiedBy>
  <cp:revision>71</cp:revision>
  <cp:lastPrinted>2019-09-16T14:53:05Z</cp:lastPrinted>
  <dcterms:created xsi:type="dcterms:W3CDTF">2019-09-10T10:25:04Z</dcterms:created>
  <dcterms:modified xsi:type="dcterms:W3CDTF">2023-07-03T10:12:30Z</dcterms:modified>
</cp:coreProperties>
</file>