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handoutMasterIdLst>
    <p:handoutMasterId r:id="rId29"/>
  </p:handoutMasterIdLst>
  <p:sldIdLst>
    <p:sldId id="256" r:id="rId3"/>
    <p:sldId id="262" r:id="rId4"/>
    <p:sldId id="302" r:id="rId5"/>
    <p:sldId id="289" r:id="rId6"/>
    <p:sldId id="290" r:id="rId7"/>
    <p:sldId id="291" r:id="rId8"/>
    <p:sldId id="299" r:id="rId9"/>
    <p:sldId id="292" r:id="rId10"/>
    <p:sldId id="293" r:id="rId11"/>
    <p:sldId id="294" r:id="rId12"/>
    <p:sldId id="295" r:id="rId13"/>
    <p:sldId id="284" r:id="rId14"/>
    <p:sldId id="300" r:id="rId15"/>
    <p:sldId id="287" r:id="rId16"/>
    <p:sldId id="267" r:id="rId17"/>
    <p:sldId id="296" r:id="rId18"/>
    <p:sldId id="297" r:id="rId19"/>
    <p:sldId id="282" r:id="rId20"/>
    <p:sldId id="269" r:id="rId21"/>
    <p:sldId id="285" r:id="rId22"/>
    <p:sldId id="268" r:id="rId23"/>
    <p:sldId id="271" r:id="rId24"/>
    <p:sldId id="281" r:id="rId25"/>
    <p:sldId id="272" r:id="rId26"/>
    <p:sldId id="298" r:id="rId2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102" d="100"/>
          <a:sy n="102" d="100"/>
        </p:scale>
        <p:origin x="81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CC6D239E-A079-4FED-807E-AF30D288BFCA}" type="datetimeFigureOut">
              <a:rPr lang="en-GB" smtClean="0"/>
              <a:t>09/09/2026</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4EE8FBA5-1604-4A27-AB83-6DD3F9E05675}" type="slidenum">
              <a:rPr lang="en-GB" smtClean="0"/>
              <a:t>‹#›</a:t>
            </a:fld>
            <a:endParaRPr lang="en-GB"/>
          </a:p>
        </p:txBody>
      </p:sp>
    </p:spTree>
    <p:extLst>
      <p:ext uri="{BB962C8B-B14F-4D97-AF65-F5344CB8AC3E}">
        <p14:creationId xmlns:p14="http://schemas.microsoft.com/office/powerpoint/2010/main" val="15744865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3FD348C-E468-46DD-8F3C-3129C88F6604}" type="datetimeFigureOut">
              <a:rPr lang="en-GB" smtClean="0"/>
              <a:t>09/09/2026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16D73D7-C180-409B-97C2-3C57EF2D9240}" type="slidenum">
              <a:rPr lang="en-GB" smtClean="0"/>
              <a:t>‹#›</a:t>
            </a:fld>
            <a:endParaRPr lang="en-GB"/>
          </a:p>
        </p:txBody>
      </p:sp>
    </p:spTree>
    <p:extLst>
      <p:ext uri="{BB962C8B-B14F-4D97-AF65-F5344CB8AC3E}">
        <p14:creationId xmlns:p14="http://schemas.microsoft.com/office/powerpoint/2010/main" val="1960367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Both</a:t>
            </a:r>
          </a:p>
        </p:txBody>
      </p:sp>
      <p:sp>
        <p:nvSpPr>
          <p:cNvPr id="4" name="Slide Number Placeholder 3"/>
          <p:cNvSpPr>
            <a:spLocks noGrp="1"/>
          </p:cNvSpPr>
          <p:nvPr>
            <p:ph type="sldNum" sz="quarter" idx="10"/>
          </p:nvPr>
        </p:nvSpPr>
        <p:spPr/>
        <p:txBody>
          <a:bodyPr/>
          <a:lstStyle/>
          <a:p>
            <a:fld id="{716D73D7-C180-409B-97C2-3C57EF2D9240}" type="slidenum">
              <a:rPr lang="en-GB" smtClean="0"/>
              <a:t>2</a:t>
            </a:fld>
            <a:endParaRPr lang="en-GB"/>
          </a:p>
        </p:txBody>
      </p:sp>
    </p:spTree>
    <p:extLst>
      <p:ext uri="{BB962C8B-B14F-4D97-AF65-F5344CB8AC3E}">
        <p14:creationId xmlns:p14="http://schemas.microsoft.com/office/powerpoint/2010/main" val="3706898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HM</a:t>
            </a:r>
          </a:p>
        </p:txBody>
      </p:sp>
      <p:sp>
        <p:nvSpPr>
          <p:cNvPr id="4" name="Slide Number Placeholder 3"/>
          <p:cNvSpPr>
            <a:spLocks noGrp="1"/>
          </p:cNvSpPr>
          <p:nvPr>
            <p:ph type="sldNum" sz="quarter" idx="10"/>
          </p:nvPr>
        </p:nvSpPr>
        <p:spPr/>
        <p:txBody>
          <a:bodyPr/>
          <a:lstStyle/>
          <a:p>
            <a:fld id="{716D73D7-C180-409B-97C2-3C57EF2D9240}" type="slidenum">
              <a:rPr lang="en-GB" smtClean="0"/>
              <a:t>15</a:t>
            </a:fld>
            <a:endParaRPr lang="en-GB"/>
          </a:p>
        </p:txBody>
      </p:sp>
    </p:spTree>
    <p:extLst>
      <p:ext uri="{BB962C8B-B14F-4D97-AF65-F5344CB8AC3E}">
        <p14:creationId xmlns:p14="http://schemas.microsoft.com/office/powerpoint/2010/main" val="1194778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16D73D7-C180-409B-97C2-3C57EF2D9240}" type="slidenum">
              <a:rPr lang="en-GB" smtClean="0"/>
              <a:t>19</a:t>
            </a:fld>
            <a:endParaRPr lang="en-GB"/>
          </a:p>
        </p:txBody>
      </p:sp>
    </p:spTree>
    <p:extLst>
      <p:ext uri="{BB962C8B-B14F-4D97-AF65-F5344CB8AC3E}">
        <p14:creationId xmlns:p14="http://schemas.microsoft.com/office/powerpoint/2010/main" val="3965912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MJ</a:t>
            </a:r>
          </a:p>
        </p:txBody>
      </p:sp>
      <p:sp>
        <p:nvSpPr>
          <p:cNvPr id="4" name="Slide Number Placeholder 3"/>
          <p:cNvSpPr>
            <a:spLocks noGrp="1"/>
          </p:cNvSpPr>
          <p:nvPr>
            <p:ph type="sldNum" sz="quarter" idx="10"/>
          </p:nvPr>
        </p:nvSpPr>
        <p:spPr/>
        <p:txBody>
          <a:bodyPr/>
          <a:lstStyle/>
          <a:p>
            <a:fld id="{716D73D7-C180-409B-97C2-3C57EF2D9240}" type="slidenum">
              <a:rPr lang="en-GB" smtClean="0"/>
              <a:t>21</a:t>
            </a:fld>
            <a:endParaRPr lang="en-GB"/>
          </a:p>
        </p:txBody>
      </p:sp>
    </p:spTree>
    <p:extLst>
      <p:ext uri="{BB962C8B-B14F-4D97-AF65-F5344CB8AC3E}">
        <p14:creationId xmlns:p14="http://schemas.microsoft.com/office/powerpoint/2010/main" val="1619706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MJ</a:t>
            </a:r>
          </a:p>
        </p:txBody>
      </p:sp>
      <p:sp>
        <p:nvSpPr>
          <p:cNvPr id="4" name="Slide Number Placeholder 3"/>
          <p:cNvSpPr>
            <a:spLocks noGrp="1"/>
          </p:cNvSpPr>
          <p:nvPr>
            <p:ph type="sldNum" sz="quarter" idx="10"/>
          </p:nvPr>
        </p:nvSpPr>
        <p:spPr/>
        <p:txBody>
          <a:bodyPr/>
          <a:lstStyle/>
          <a:p>
            <a:fld id="{716D73D7-C180-409B-97C2-3C57EF2D9240}" type="slidenum">
              <a:rPr lang="en-GB" smtClean="0"/>
              <a:t>22</a:t>
            </a:fld>
            <a:endParaRPr lang="en-GB"/>
          </a:p>
        </p:txBody>
      </p:sp>
    </p:spTree>
    <p:extLst>
      <p:ext uri="{BB962C8B-B14F-4D97-AF65-F5344CB8AC3E}">
        <p14:creationId xmlns:p14="http://schemas.microsoft.com/office/powerpoint/2010/main" val="26486693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16D73D7-C180-409B-97C2-3C57EF2D9240}" type="slidenum">
              <a:rPr lang="en-GB" smtClean="0"/>
              <a:t>24</a:t>
            </a:fld>
            <a:endParaRPr lang="en-GB"/>
          </a:p>
        </p:txBody>
      </p:sp>
    </p:spTree>
    <p:extLst>
      <p:ext uri="{BB962C8B-B14F-4D97-AF65-F5344CB8AC3E}">
        <p14:creationId xmlns:p14="http://schemas.microsoft.com/office/powerpoint/2010/main" val="1120479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543574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04773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D24B68-CB62-47A2-B280-BAB3EF0CB99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3562249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FD24B68-CB62-47A2-B280-BAB3EF0CB99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66198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FD24B68-CB62-47A2-B280-BAB3EF0CB993}"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352208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FD24B68-CB62-47A2-B280-BAB3EF0CB993}"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588583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D24B68-CB62-47A2-B280-BAB3EF0CB993}"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197287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6137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785354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50561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7638678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5005767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478368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D24B68-CB62-47A2-B280-BAB3EF0CB99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0739784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FD24B68-CB62-47A2-B280-BAB3EF0CB99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42670402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FD24B68-CB62-47A2-B280-BAB3EF0CB993}"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31344386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FD24B68-CB62-47A2-B280-BAB3EF0CB993}"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8123471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D24B68-CB62-47A2-B280-BAB3EF0CB993}"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34028521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31897580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6003493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5560811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145240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D24B68-CB62-47A2-B280-BAB3EF0CB993}" type="datetimeFigureOut">
              <a:rPr lang="en-GB" smtClean="0"/>
              <a:t>09/09/2026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088F9C-94FF-4717-B08F-95874C8C641D}" type="slidenum">
              <a:rPr lang="en-GB" smtClean="0"/>
              <a:t>‹#›</a:t>
            </a:fld>
            <a:endParaRPr lang="en-GB"/>
          </a:p>
        </p:txBody>
      </p:sp>
    </p:spTree>
    <p:extLst>
      <p:ext uri="{BB962C8B-B14F-4D97-AF65-F5344CB8AC3E}">
        <p14:creationId xmlns:p14="http://schemas.microsoft.com/office/powerpoint/2010/main" val="3886337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D24B68-CB62-47A2-B280-BAB3EF0CB993}" type="datetimeFigureOut">
              <a:rPr lang="en-GB" smtClean="0"/>
              <a:t>09/09/2026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088F9C-94FF-4717-B08F-95874C8C641D}" type="slidenum">
              <a:rPr lang="en-GB" smtClean="0"/>
              <a:t>‹#›</a:t>
            </a:fld>
            <a:endParaRPr lang="en-GB"/>
          </a:p>
        </p:txBody>
      </p:sp>
    </p:spTree>
    <p:extLst>
      <p:ext uri="{BB962C8B-B14F-4D97-AF65-F5344CB8AC3E}">
        <p14:creationId xmlns:p14="http://schemas.microsoft.com/office/powerpoint/2010/main" val="7255969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mailto:office@claygate.surrey.sch.uk" TargetMode="Externa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 Id="rId4" Type="http://schemas.openxmlformats.org/officeDocument/2006/relationships/hyperlink" Target="https://cafdonate.cafonline.org/2095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85546" y="1095986"/>
            <a:ext cx="9144000" cy="2387600"/>
          </a:xfrm>
        </p:spPr>
        <p:txBody>
          <a:bodyPr>
            <a:normAutofit fontScale="90000"/>
          </a:bodyPr>
          <a:lstStyle/>
          <a:p>
            <a:r>
              <a:rPr lang="en-GB" dirty="0"/>
              <a:t>Welcome to</a:t>
            </a:r>
            <a:br>
              <a:rPr lang="en-GB" dirty="0"/>
            </a:br>
            <a:r>
              <a:rPr lang="en-GB" dirty="0"/>
              <a:t>Year 4 Curriculum Evening</a:t>
            </a:r>
            <a:br>
              <a:rPr lang="en-GB" dirty="0"/>
            </a:br>
            <a:r>
              <a:rPr lang="en-GB" dirty="0"/>
              <a:t>September 2026 </a:t>
            </a:r>
          </a:p>
        </p:txBody>
      </p:sp>
      <p:sp>
        <p:nvSpPr>
          <p:cNvPr id="3" name="Subtitle 2"/>
          <p:cNvSpPr>
            <a:spLocks noGrp="1"/>
          </p:cNvSpPr>
          <p:nvPr>
            <p:ph type="subTitle" idx="1"/>
          </p:nvPr>
        </p:nvSpPr>
        <p:spPr>
          <a:xfrm>
            <a:off x="149469" y="4312748"/>
            <a:ext cx="11781072" cy="1655762"/>
          </a:xfrm>
        </p:spPr>
        <p:txBody>
          <a:bodyPr>
            <a:normAutofit/>
          </a:bodyPr>
          <a:lstStyle/>
          <a:p>
            <a:r>
              <a:rPr lang="en-GB" sz="4000" dirty="0"/>
              <a:t>Aspen Class and</a:t>
            </a:r>
          </a:p>
          <a:p>
            <a:r>
              <a:rPr lang="en-GB" sz="4000" dirty="0"/>
              <a:t>Pine Class</a:t>
            </a:r>
          </a:p>
          <a:p>
            <a:endParaRPr lang="en-GB" sz="4000" dirty="0"/>
          </a:p>
        </p:txBody>
      </p:sp>
      <p:pic>
        <p:nvPicPr>
          <p:cNvPr id="4" name="Picture 3"/>
          <p:cNvPicPr>
            <a:picLocks noChangeAspect="1"/>
          </p:cNvPicPr>
          <p:nvPr/>
        </p:nvPicPr>
        <p:blipFill>
          <a:blip r:embed="rId2"/>
          <a:stretch>
            <a:fillRect/>
          </a:stretch>
        </p:blipFill>
        <p:spPr>
          <a:xfrm>
            <a:off x="9272455" y="5968510"/>
            <a:ext cx="2658086" cy="640135"/>
          </a:xfrm>
          <a:prstGeom prst="rect">
            <a:avLst/>
          </a:prstGeom>
        </p:spPr>
      </p:pic>
      <p:pic>
        <p:nvPicPr>
          <p:cNvPr id="5" name="Picture 4"/>
          <p:cNvPicPr>
            <a:picLocks noChangeAspect="1"/>
          </p:cNvPicPr>
          <p:nvPr/>
        </p:nvPicPr>
        <p:blipFill>
          <a:blip r:embed="rId3"/>
          <a:stretch>
            <a:fillRect/>
          </a:stretch>
        </p:blipFill>
        <p:spPr>
          <a:xfrm>
            <a:off x="252640" y="196488"/>
            <a:ext cx="1667600" cy="1667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55753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Meet the Team</a:t>
            </a:r>
          </a:p>
        </p:txBody>
      </p:sp>
      <p:pic>
        <p:nvPicPr>
          <p:cNvPr id="4" name="Picture 3"/>
          <p:cNvPicPr>
            <a:picLocks noChangeAspect="1"/>
          </p:cNvPicPr>
          <p:nvPr/>
        </p:nvPicPr>
        <p:blipFill>
          <a:blip r:embed="rId3"/>
          <a:stretch>
            <a:fillRect/>
          </a:stretch>
        </p:blipFill>
        <p:spPr>
          <a:xfrm>
            <a:off x="9724445" y="6136770"/>
            <a:ext cx="2339100" cy="56331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6" name="TextBox 5"/>
          <p:cNvSpPr txBox="1"/>
          <p:nvPr/>
        </p:nvSpPr>
        <p:spPr>
          <a:xfrm>
            <a:off x="390653" y="4772945"/>
            <a:ext cx="2420656" cy="1492716"/>
          </a:xfrm>
          <a:prstGeom prst="rect">
            <a:avLst/>
          </a:prstGeom>
          <a:noFill/>
        </p:spPr>
        <p:txBody>
          <a:bodyPr wrap="square" rtlCol="0">
            <a:spAutoFit/>
          </a:bodyPr>
          <a:lstStyle/>
          <a:p>
            <a:pPr algn="ctr"/>
            <a:r>
              <a:rPr lang="en-GB" sz="1600" dirty="0"/>
              <a:t>Mrs Cassie Dobson</a:t>
            </a:r>
          </a:p>
          <a:p>
            <a:pPr algn="ctr"/>
            <a:r>
              <a:rPr lang="en-GB" sz="1600" dirty="0"/>
              <a:t>Aspen Class</a:t>
            </a:r>
          </a:p>
          <a:p>
            <a:pPr algn="ctr"/>
            <a:r>
              <a:rPr lang="en-GB" sz="1600" dirty="0"/>
              <a:t>Mon-Thursday</a:t>
            </a:r>
          </a:p>
          <a:p>
            <a:pPr algn="ctr"/>
            <a:endParaRPr lang="en-GB" sz="1600" dirty="0"/>
          </a:p>
          <a:p>
            <a:pPr algn="ctr"/>
            <a:r>
              <a:rPr lang="en-GB" sz="1100" b="1" dirty="0"/>
              <a:t>cassie.dobson@claygate.surrey.sch.uk</a:t>
            </a:r>
          </a:p>
          <a:p>
            <a:pPr algn="ctr"/>
            <a:endParaRPr lang="en-GB" sz="1600" dirty="0"/>
          </a:p>
        </p:txBody>
      </p:sp>
      <p:sp>
        <p:nvSpPr>
          <p:cNvPr id="7" name="TextBox 6"/>
          <p:cNvSpPr txBox="1"/>
          <p:nvPr/>
        </p:nvSpPr>
        <p:spPr>
          <a:xfrm>
            <a:off x="3460980" y="4835660"/>
            <a:ext cx="2420656" cy="615553"/>
          </a:xfrm>
          <a:prstGeom prst="rect">
            <a:avLst/>
          </a:prstGeom>
          <a:noFill/>
        </p:spPr>
        <p:txBody>
          <a:bodyPr wrap="square" rtlCol="0">
            <a:spAutoFit/>
          </a:bodyPr>
          <a:lstStyle/>
          <a:p>
            <a:pPr algn="ctr"/>
            <a:endParaRPr lang="en-GB" sz="1600" dirty="0"/>
          </a:p>
          <a:p>
            <a:endParaRPr lang="en-GB" dirty="0"/>
          </a:p>
        </p:txBody>
      </p:sp>
      <p:pic>
        <p:nvPicPr>
          <p:cNvPr id="3" name="Picture 2"/>
          <p:cNvPicPr>
            <a:picLocks noChangeAspect="1"/>
          </p:cNvPicPr>
          <p:nvPr/>
        </p:nvPicPr>
        <p:blipFill>
          <a:blip r:embed="rId5"/>
          <a:stretch>
            <a:fillRect/>
          </a:stretch>
        </p:blipFill>
        <p:spPr>
          <a:xfrm>
            <a:off x="809841" y="2323782"/>
            <a:ext cx="1580426" cy="2370639"/>
          </a:xfrm>
          <a:prstGeom prst="rect">
            <a:avLst/>
          </a:prstGeom>
        </p:spPr>
      </p:pic>
      <p:sp>
        <p:nvSpPr>
          <p:cNvPr id="11" name="TextBox 10">
            <a:extLst>
              <a:ext uri="{FF2B5EF4-FFF2-40B4-BE49-F238E27FC236}">
                <a16:creationId xmlns:a16="http://schemas.microsoft.com/office/drawing/2014/main" id="{B577AC98-19FE-0051-10CD-7F64EEF4CF74}"/>
              </a:ext>
            </a:extLst>
          </p:cNvPr>
          <p:cNvSpPr txBox="1"/>
          <p:nvPr/>
        </p:nvSpPr>
        <p:spPr>
          <a:xfrm>
            <a:off x="9448948" y="2862161"/>
            <a:ext cx="2873805" cy="2031325"/>
          </a:xfrm>
          <a:prstGeom prst="rect">
            <a:avLst/>
          </a:prstGeom>
          <a:noFill/>
        </p:spPr>
        <p:txBody>
          <a:bodyPr wrap="square" rtlCol="0">
            <a:spAutoFit/>
          </a:bodyPr>
          <a:lstStyle/>
          <a:p>
            <a:pPr algn="ctr"/>
            <a:r>
              <a:rPr lang="en-GB" dirty="0"/>
              <a:t>Year 4 Additional adults</a:t>
            </a:r>
          </a:p>
          <a:p>
            <a:pPr algn="ctr"/>
            <a:r>
              <a:rPr lang="en-GB" dirty="0"/>
              <a:t>Mrs </a:t>
            </a:r>
            <a:r>
              <a:rPr lang="en-GB" dirty="0" err="1"/>
              <a:t>Sisterson</a:t>
            </a:r>
            <a:endParaRPr lang="en-GB" dirty="0"/>
          </a:p>
          <a:p>
            <a:pPr algn="ctr"/>
            <a:r>
              <a:rPr lang="en-GB" dirty="0"/>
              <a:t>Mrs Thomas</a:t>
            </a:r>
          </a:p>
          <a:p>
            <a:pPr algn="ctr"/>
            <a:r>
              <a:rPr lang="en-GB" dirty="0"/>
              <a:t>Miss Mendes</a:t>
            </a:r>
          </a:p>
          <a:p>
            <a:pPr algn="ctr"/>
            <a:endParaRPr lang="en-GB" dirty="0"/>
          </a:p>
          <a:p>
            <a:pPr algn="ctr"/>
            <a:endParaRPr lang="en-GB" dirty="0"/>
          </a:p>
          <a:p>
            <a:endParaRPr lang="en-GB" dirty="0"/>
          </a:p>
        </p:txBody>
      </p:sp>
      <p:sp>
        <p:nvSpPr>
          <p:cNvPr id="15" name="TextBox 14">
            <a:extLst>
              <a:ext uri="{FF2B5EF4-FFF2-40B4-BE49-F238E27FC236}">
                <a16:creationId xmlns:a16="http://schemas.microsoft.com/office/drawing/2014/main" id="{DBEC6588-BC3F-911C-9011-972C744CB591}"/>
              </a:ext>
            </a:extLst>
          </p:cNvPr>
          <p:cNvSpPr txBox="1"/>
          <p:nvPr/>
        </p:nvSpPr>
        <p:spPr>
          <a:xfrm>
            <a:off x="2885791" y="4896055"/>
            <a:ext cx="2420656" cy="1523494"/>
          </a:xfrm>
          <a:prstGeom prst="rect">
            <a:avLst/>
          </a:prstGeom>
          <a:noFill/>
        </p:spPr>
        <p:txBody>
          <a:bodyPr wrap="square" rtlCol="0">
            <a:spAutoFit/>
          </a:bodyPr>
          <a:lstStyle/>
          <a:p>
            <a:pPr algn="ctr"/>
            <a:r>
              <a:rPr lang="en-GB" sz="1600" dirty="0"/>
              <a:t>Mrs Louise </a:t>
            </a:r>
            <a:r>
              <a:rPr lang="en-GB" sz="1600" dirty="0" err="1"/>
              <a:t>Pendry</a:t>
            </a:r>
            <a:r>
              <a:rPr lang="en-GB" sz="1600" dirty="0"/>
              <a:t> </a:t>
            </a:r>
          </a:p>
          <a:p>
            <a:pPr algn="ctr"/>
            <a:r>
              <a:rPr lang="en-GB" sz="1600" dirty="0"/>
              <a:t>Aspen Class</a:t>
            </a:r>
          </a:p>
          <a:p>
            <a:pPr algn="ctr"/>
            <a:r>
              <a:rPr lang="en-GB" sz="1600" dirty="0"/>
              <a:t>Thursday-Friday</a:t>
            </a:r>
          </a:p>
          <a:p>
            <a:pPr algn="ctr"/>
            <a:endParaRPr lang="en-GB" sz="1600" dirty="0"/>
          </a:p>
          <a:p>
            <a:pPr algn="ctr"/>
            <a:r>
              <a:rPr lang="en-GB" sz="1100" b="1" dirty="0"/>
              <a:t>louise.pendry@claygate.surrey.sch.uk</a:t>
            </a:r>
          </a:p>
          <a:p>
            <a:endParaRPr lang="en-GB" dirty="0"/>
          </a:p>
        </p:txBody>
      </p:sp>
      <p:pic>
        <p:nvPicPr>
          <p:cNvPr id="13" name="Picture 12">
            <a:extLst>
              <a:ext uri="{FF2B5EF4-FFF2-40B4-BE49-F238E27FC236}">
                <a16:creationId xmlns:a16="http://schemas.microsoft.com/office/drawing/2014/main" id="{09E4D7C6-1A9F-F7CC-1674-3472236C19A1}"/>
              </a:ext>
            </a:extLst>
          </p:cNvPr>
          <p:cNvPicPr>
            <a:picLocks noChangeAspect="1"/>
          </p:cNvPicPr>
          <p:nvPr/>
        </p:nvPicPr>
        <p:blipFill>
          <a:blip r:embed="rId6"/>
          <a:srcRect r="6605" b="5006"/>
          <a:stretch/>
        </p:blipFill>
        <p:spPr>
          <a:xfrm>
            <a:off x="5578123" y="2543759"/>
            <a:ext cx="1606013" cy="2150662"/>
          </a:xfrm>
          <a:prstGeom prst="rect">
            <a:avLst/>
          </a:prstGeom>
        </p:spPr>
      </p:pic>
      <p:sp>
        <p:nvSpPr>
          <p:cNvPr id="14" name="TextBox 13">
            <a:extLst>
              <a:ext uri="{FF2B5EF4-FFF2-40B4-BE49-F238E27FC236}">
                <a16:creationId xmlns:a16="http://schemas.microsoft.com/office/drawing/2014/main" id="{D4DE1951-6C20-C25A-D7B4-385FC257253B}"/>
              </a:ext>
            </a:extLst>
          </p:cNvPr>
          <p:cNvSpPr txBox="1"/>
          <p:nvPr/>
        </p:nvSpPr>
        <p:spPr>
          <a:xfrm>
            <a:off x="5127194" y="4923045"/>
            <a:ext cx="2937468" cy="1246495"/>
          </a:xfrm>
          <a:prstGeom prst="rect">
            <a:avLst/>
          </a:prstGeom>
          <a:noFill/>
        </p:spPr>
        <p:txBody>
          <a:bodyPr wrap="square" rtlCol="0">
            <a:spAutoFit/>
          </a:bodyPr>
          <a:lstStyle/>
          <a:p>
            <a:pPr algn="ctr"/>
            <a:r>
              <a:rPr lang="en-GB" sz="1600" dirty="0"/>
              <a:t>Mrs Jenni </a:t>
            </a:r>
            <a:r>
              <a:rPr lang="en-GB" sz="1600" dirty="0" err="1"/>
              <a:t>Hoxley</a:t>
            </a:r>
            <a:endParaRPr lang="en-GB" sz="1600" dirty="0"/>
          </a:p>
          <a:p>
            <a:pPr algn="ctr"/>
            <a:r>
              <a:rPr lang="en-GB" sz="1600" dirty="0"/>
              <a:t>Pine Class</a:t>
            </a:r>
          </a:p>
          <a:p>
            <a:pPr algn="ctr"/>
            <a:endParaRPr lang="en-GB" sz="1600" dirty="0"/>
          </a:p>
          <a:p>
            <a:pPr algn="ctr"/>
            <a:r>
              <a:rPr lang="en-GB" sz="1100" b="1" dirty="0" err="1"/>
              <a:t>jenni</a:t>
            </a:r>
            <a:r>
              <a:rPr lang="en-GB" sz="1100" b="1" dirty="0"/>
              <a:t> Hoxley@claygate.surrey.sch.uk</a:t>
            </a:r>
          </a:p>
          <a:p>
            <a:pPr algn="ctr"/>
            <a:endParaRPr lang="en-GB" sz="1600" dirty="0"/>
          </a:p>
        </p:txBody>
      </p:sp>
      <p:pic>
        <p:nvPicPr>
          <p:cNvPr id="9" name="Picture 8">
            <a:extLst>
              <a:ext uri="{FF2B5EF4-FFF2-40B4-BE49-F238E27FC236}">
                <a16:creationId xmlns:a16="http://schemas.microsoft.com/office/drawing/2014/main" id="{C9141092-9760-D724-8418-30C5CCB20211}"/>
              </a:ext>
            </a:extLst>
          </p:cNvPr>
          <p:cNvPicPr>
            <a:picLocks noChangeAspect="1"/>
          </p:cNvPicPr>
          <p:nvPr/>
        </p:nvPicPr>
        <p:blipFill>
          <a:blip r:embed="rId7"/>
          <a:stretch>
            <a:fillRect/>
          </a:stretch>
        </p:blipFill>
        <p:spPr>
          <a:xfrm>
            <a:off x="3165045" y="2400675"/>
            <a:ext cx="1638300" cy="2400300"/>
          </a:xfrm>
          <a:prstGeom prst="rect">
            <a:avLst/>
          </a:prstGeom>
        </p:spPr>
      </p:pic>
      <p:pic>
        <p:nvPicPr>
          <p:cNvPr id="10" name="Picture 9">
            <a:extLst>
              <a:ext uri="{FF2B5EF4-FFF2-40B4-BE49-F238E27FC236}">
                <a16:creationId xmlns:a16="http://schemas.microsoft.com/office/drawing/2014/main" id="{2ACA8E92-E56A-FBE5-39D1-1C7DD26BB1F9}"/>
              </a:ext>
            </a:extLst>
          </p:cNvPr>
          <p:cNvPicPr>
            <a:picLocks noChangeAspect="1"/>
          </p:cNvPicPr>
          <p:nvPr/>
        </p:nvPicPr>
        <p:blipFill>
          <a:blip r:embed="rId8"/>
          <a:stretch>
            <a:fillRect/>
          </a:stretch>
        </p:blipFill>
        <p:spPr>
          <a:xfrm>
            <a:off x="8113489" y="971503"/>
            <a:ext cx="1214481" cy="1527589"/>
          </a:xfrm>
          <a:prstGeom prst="rect">
            <a:avLst/>
          </a:prstGeom>
        </p:spPr>
      </p:pic>
      <p:pic>
        <p:nvPicPr>
          <p:cNvPr id="12" name="Picture 11">
            <a:extLst>
              <a:ext uri="{FF2B5EF4-FFF2-40B4-BE49-F238E27FC236}">
                <a16:creationId xmlns:a16="http://schemas.microsoft.com/office/drawing/2014/main" id="{4678FAC7-0D9A-F2C4-B462-0813383781CE}"/>
              </a:ext>
            </a:extLst>
          </p:cNvPr>
          <p:cNvPicPr>
            <a:picLocks noChangeAspect="1"/>
          </p:cNvPicPr>
          <p:nvPr/>
        </p:nvPicPr>
        <p:blipFill>
          <a:blip r:embed="rId9"/>
          <a:stretch>
            <a:fillRect/>
          </a:stretch>
        </p:blipFill>
        <p:spPr>
          <a:xfrm>
            <a:off x="8256229" y="4175223"/>
            <a:ext cx="1049980" cy="1573421"/>
          </a:xfrm>
          <a:prstGeom prst="rect">
            <a:avLst/>
          </a:prstGeom>
        </p:spPr>
      </p:pic>
      <p:pic>
        <p:nvPicPr>
          <p:cNvPr id="17" name="Picture 16">
            <a:extLst>
              <a:ext uri="{FF2B5EF4-FFF2-40B4-BE49-F238E27FC236}">
                <a16:creationId xmlns:a16="http://schemas.microsoft.com/office/drawing/2014/main" id="{B1D7C964-5E24-065B-FA9C-D5F82EB15CAA}"/>
              </a:ext>
            </a:extLst>
          </p:cNvPr>
          <p:cNvPicPr>
            <a:picLocks noChangeAspect="1"/>
          </p:cNvPicPr>
          <p:nvPr/>
        </p:nvPicPr>
        <p:blipFill>
          <a:blip r:embed="rId10"/>
          <a:stretch>
            <a:fillRect/>
          </a:stretch>
        </p:blipFill>
        <p:spPr>
          <a:xfrm>
            <a:off x="8113489" y="2682777"/>
            <a:ext cx="1335459" cy="1306062"/>
          </a:xfrm>
          <a:prstGeom prst="rect">
            <a:avLst/>
          </a:prstGeom>
        </p:spPr>
      </p:pic>
    </p:spTree>
    <p:extLst>
      <p:ext uri="{BB962C8B-B14F-4D97-AF65-F5344CB8AC3E}">
        <p14:creationId xmlns:p14="http://schemas.microsoft.com/office/powerpoint/2010/main" val="205885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Meet the Senior Leadership Team</a:t>
            </a:r>
          </a:p>
        </p:txBody>
      </p:sp>
      <p:sp>
        <p:nvSpPr>
          <p:cNvPr id="3" name="Content Placeholder 2"/>
          <p:cNvSpPr>
            <a:spLocks noGrp="1"/>
          </p:cNvSpPr>
          <p:nvPr>
            <p:ph idx="1"/>
          </p:nvPr>
        </p:nvSpPr>
        <p:spPr>
          <a:xfrm>
            <a:off x="447502" y="2224636"/>
            <a:ext cx="10515600" cy="4351338"/>
          </a:xfrm>
        </p:spPr>
        <p:txBody>
          <a:bodyPr>
            <a:normAutofit/>
          </a:bodyPr>
          <a:lstStyle/>
          <a:p>
            <a:r>
              <a:rPr lang="en-GB" sz="3600" dirty="0"/>
              <a:t>Dan Cadman: Head Teacher </a:t>
            </a:r>
          </a:p>
          <a:p>
            <a:endParaRPr lang="en-GB" sz="3600" dirty="0"/>
          </a:p>
          <a:p>
            <a:r>
              <a:rPr lang="en-GB" sz="3600" dirty="0"/>
              <a:t>Marita Cunniffe: Inclusion Lead </a:t>
            </a:r>
          </a:p>
          <a:p>
            <a:pPr marL="0" indent="0">
              <a:buNone/>
            </a:pPr>
            <a:endParaRPr lang="en-GB" sz="3600" dirty="0"/>
          </a:p>
          <a:p>
            <a:r>
              <a:rPr lang="en-GB" sz="3600" dirty="0"/>
              <a:t>Hilary Ali: Deputy Head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7" name="Picture 6">
            <a:extLst>
              <a:ext uri="{FF2B5EF4-FFF2-40B4-BE49-F238E27FC236}">
                <a16:creationId xmlns:a16="http://schemas.microsoft.com/office/drawing/2014/main" id="{61617206-1DF6-960C-A079-D7A32EBE0BB4}"/>
              </a:ext>
            </a:extLst>
          </p:cNvPr>
          <p:cNvPicPr>
            <a:picLocks noChangeAspect="1"/>
          </p:cNvPicPr>
          <p:nvPr/>
        </p:nvPicPr>
        <p:blipFill>
          <a:blip r:embed="rId4"/>
          <a:stretch>
            <a:fillRect/>
          </a:stretch>
        </p:blipFill>
        <p:spPr>
          <a:xfrm>
            <a:off x="6204247" y="1853725"/>
            <a:ext cx="1219200" cy="1219200"/>
          </a:xfrm>
          <a:prstGeom prst="rect">
            <a:avLst/>
          </a:prstGeom>
        </p:spPr>
      </p:pic>
      <p:pic>
        <p:nvPicPr>
          <p:cNvPr id="9" name="Picture 8">
            <a:extLst>
              <a:ext uri="{FF2B5EF4-FFF2-40B4-BE49-F238E27FC236}">
                <a16:creationId xmlns:a16="http://schemas.microsoft.com/office/drawing/2014/main" id="{6CFEC18D-5F5E-324D-A4CB-0DB801592D8F}"/>
              </a:ext>
            </a:extLst>
          </p:cNvPr>
          <p:cNvPicPr>
            <a:picLocks noChangeAspect="1"/>
          </p:cNvPicPr>
          <p:nvPr/>
        </p:nvPicPr>
        <p:blipFill>
          <a:blip r:embed="rId5"/>
          <a:stretch>
            <a:fillRect/>
          </a:stretch>
        </p:blipFill>
        <p:spPr>
          <a:xfrm>
            <a:off x="6685748" y="3194526"/>
            <a:ext cx="1162050" cy="1181100"/>
          </a:xfrm>
          <a:prstGeom prst="rect">
            <a:avLst/>
          </a:prstGeom>
        </p:spPr>
      </p:pic>
      <p:pic>
        <p:nvPicPr>
          <p:cNvPr id="11" name="Picture 10">
            <a:extLst>
              <a:ext uri="{FF2B5EF4-FFF2-40B4-BE49-F238E27FC236}">
                <a16:creationId xmlns:a16="http://schemas.microsoft.com/office/drawing/2014/main" id="{E1CEDA86-EC8C-BDC8-747D-95016B88F3D9}"/>
              </a:ext>
            </a:extLst>
          </p:cNvPr>
          <p:cNvPicPr>
            <a:picLocks noChangeAspect="1"/>
          </p:cNvPicPr>
          <p:nvPr/>
        </p:nvPicPr>
        <p:blipFill>
          <a:blip r:embed="rId6"/>
          <a:stretch>
            <a:fillRect/>
          </a:stretch>
        </p:blipFill>
        <p:spPr>
          <a:xfrm>
            <a:off x="5169226" y="4464109"/>
            <a:ext cx="1238250" cy="1143000"/>
          </a:xfrm>
          <a:prstGeom prst="rect">
            <a:avLst/>
          </a:prstGeom>
        </p:spPr>
      </p:pic>
    </p:spTree>
    <p:extLst>
      <p:ext uri="{BB962C8B-B14F-4D97-AF65-F5344CB8AC3E}">
        <p14:creationId xmlns:p14="http://schemas.microsoft.com/office/powerpoint/2010/main" val="37243267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Our CPS Values</a:t>
            </a:r>
          </a:p>
        </p:txBody>
      </p:sp>
      <p:pic>
        <p:nvPicPr>
          <p:cNvPr id="6" name="Content Placeholder 5"/>
          <p:cNvPicPr>
            <a:picLocks noGrp="1" noChangeAspect="1"/>
          </p:cNvPicPr>
          <p:nvPr>
            <p:ph idx="1"/>
          </p:nvPr>
        </p:nvPicPr>
        <p:blipFill>
          <a:blip r:embed="rId2"/>
          <a:stretch>
            <a:fillRect/>
          </a:stretch>
        </p:blipFill>
        <p:spPr>
          <a:xfrm>
            <a:off x="2273844" y="1374832"/>
            <a:ext cx="7297364" cy="4784926"/>
          </a:xfrm>
          <a:prstGeom prst="rect">
            <a:avLst/>
          </a:prstGeom>
        </p:spPr>
      </p:pic>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pic>
        <p:nvPicPr>
          <p:cNvPr id="3" name="Picture 2"/>
          <p:cNvPicPr>
            <a:picLocks noChangeAspect="1"/>
          </p:cNvPicPr>
          <p:nvPr/>
        </p:nvPicPr>
        <p:blipFill>
          <a:blip r:embed="rId5"/>
          <a:stretch>
            <a:fillRect/>
          </a:stretch>
        </p:blipFill>
        <p:spPr>
          <a:xfrm>
            <a:off x="474956" y="4932092"/>
            <a:ext cx="1371719" cy="1127858"/>
          </a:xfrm>
          <a:prstGeom prst="rect">
            <a:avLst/>
          </a:prstGeom>
        </p:spPr>
      </p:pic>
      <p:pic>
        <p:nvPicPr>
          <p:cNvPr id="7" name="Picture 6"/>
          <p:cNvPicPr/>
          <p:nvPr/>
        </p:nvPicPr>
        <p:blipFill>
          <a:blip r:embed="rId6" cstate="print">
            <a:extLst>
              <a:ext uri="{28A0092B-C50C-407E-A947-70E740481C1C}">
                <a14:useLocalDpi xmlns:a14="http://schemas.microsoft.com/office/drawing/2010/main" val="0"/>
              </a:ext>
            </a:extLst>
          </a:blip>
          <a:stretch>
            <a:fillRect/>
          </a:stretch>
        </p:blipFill>
        <p:spPr>
          <a:xfrm>
            <a:off x="4796445" y="3975113"/>
            <a:ext cx="4181846" cy="2724972"/>
          </a:xfrm>
          <a:prstGeom prst="rect">
            <a:avLst/>
          </a:prstGeom>
        </p:spPr>
      </p:pic>
    </p:spTree>
    <p:extLst>
      <p:ext uri="{BB962C8B-B14F-4D97-AF65-F5344CB8AC3E}">
        <p14:creationId xmlns:p14="http://schemas.microsoft.com/office/powerpoint/2010/main" val="3773456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Our Expectations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p:txBody>
          <a:bodyPr>
            <a:normAutofit/>
          </a:bodyPr>
          <a:lstStyle/>
          <a:p>
            <a:endParaRPr lang="en-GB" dirty="0"/>
          </a:p>
          <a:p>
            <a:r>
              <a:rPr lang="en-GB" dirty="0"/>
              <a:t>Independence (including walking in / out independently)</a:t>
            </a:r>
          </a:p>
          <a:p>
            <a:r>
              <a:rPr lang="en-GB" dirty="0"/>
              <a:t>Behaviour </a:t>
            </a:r>
          </a:p>
          <a:p>
            <a:r>
              <a:rPr lang="en-GB" dirty="0"/>
              <a:t>Smart uniform and ready for learning (KS2 Cold Weather Uniform from Oct half term includes a tie)</a:t>
            </a:r>
          </a:p>
          <a:p>
            <a:r>
              <a:rPr lang="en-GB" dirty="0"/>
              <a:t>Birthday books for class library are welcome. Reminder that we don’t give out sweets for allergies and religious reasons.</a:t>
            </a:r>
          </a:p>
          <a:p>
            <a:endParaRPr lang="en-GB" dirty="0"/>
          </a:p>
        </p:txBody>
      </p:sp>
    </p:spTree>
    <p:extLst>
      <p:ext uri="{BB962C8B-B14F-4D97-AF65-F5344CB8AC3E}">
        <p14:creationId xmlns:p14="http://schemas.microsoft.com/office/powerpoint/2010/main" val="2731511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and Punctuality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838200" y="2036617"/>
            <a:ext cx="10515600" cy="4140345"/>
          </a:xfrm>
        </p:spPr>
        <p:txBody>
          <a:bodyPr>
            <a:normAutofit/>
          </a:bodyPr>
          <a:lstStyle/>
          <a:p>
            <a:r>
              <a:rPr lang="en-GB" sz="2400" dirty="0"/>
              <a:t>Punctuality is important</a:t>
            </a:r>
          </a:p>
          <a:p>
            <a:r>
              <a:rPr lang="en-GB" sz="2400" dirty="0"/>
              <a:t>The school gates open at 8.35am and learning starts promptly at 8.45am with a learning task and interventions (this could include giving feedback on previous lesson so misconceptions are addressed)</a:t>
            </a:r>
          </a:p>
          <a:p>
            <a:r>
              <a:rPr lang="en-GB" sz="2400" dirty="0"/>
              <a:t>Children who are late will miss learning, the outline of the day, a positive calm start to the day and can have self-esteem/social skills impacted</a:t>
            </a:r>
          </a:p>
          <a:p>
            <a:r>
              <a:rPr lang="en-GB" sz="2400" dirty="0"/>
              <a:t>Too many of our children are regularly missing school – the government expects a minimum of 95% attendance </a:t>
            </a:r>
          </a:p>
          <a:p>
            <a:r>
              <a:rPr lang="en-GB" sz="2400" i="1" dirty="0"/>
              <a:t>Missing learning leaves children vulnerable to falling behind. Children with poor attendance tend to achieve less in both primary and secondary school </a:t>
            </a:r>
            <a:r>
              <a:rPr lang="en-GB" sz="2400" dirty="0"/>
              <a:t>(DfE)</a:t>
            </a:r>
          </a:p>
        </p:txBody>
      </p:sp>
    </p:spTree>
    <p:extLst>
      <p:ext uri="{BB962C8B-B14F-4D97-AF65-F5344CB8AC3E}">
        <p14:creationId xmlns:p14="http://schemas.microsoft.com/office/powerpoint/2010/main" val="3279779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and Punctuality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7" name="Content Placeholder 6"/>
          <p:cNvPicPr>
            <a:picLocks noGrp="1" noChangeAspect="1"/>
          </p:cNvPicPr>
          <p:nvPr>
            <p:ph idx="1"/>
          </p:nvPr>
        </p:nvPicPr>
        <p:blipFill>
          <a:blip r:embed="rId4"/>
          <a:stretch>
            <a:fillRect/>
          </a:stretch>
        </p:blipFill>
        <p:spPr>
          <a:xfrm>
            <a:off x="2309553" y="1618905"/>
            <a:ext cx="5470041" cy="4761112"/>
          </a:xfrm>
          <a:prstGeom prst="rect">
            <a:avLst/>
          </a:prstGeom>
        </p:spPr>
      </p:pic>
      <p:sp>
        <p:nvSpPr>
          <p:cNvPr id="9" name="TextBox 8"/>
          <p:cNvSpPr txBox="1"/>
          <p:nvPr/>
        </p:nvSpPr>
        <p:spPr>
          <a:xfrm>
            <a:off x="7922029" y="1995055"/>
            <a:ext cx="3607724" cy="2862322"/>
          </a:xfrm>
          <a:prstGeom prst="rect">
            <a:avLst/>
          </a:prstGeom>
          <a:noFill/>
        </p:spPr>
        <p:txBody>
          <a:bodyPr wrap="square" rtlCol="0">
            <a:spAutoFit/>
          </a:bodyPr>
          <a:lstStyle/>
          <a:p>
            <a:r>
              <a:rPr lang="en-GB" dirty="0"/>
              <a:t>You could receive a penalty notice if you take your child out of school during term time. </a:t>
            </a:r>
          </a:p>
          <a:p>
            <a:endParaRPr lang="en-GB" dirty="0"/>
          </a:p>
          <a:p>
            <a:r>
              <a:rPr lang="en-GB" dirty="0"/>
              <a:t>No term time holidays will be authorised.</a:t>
            </a:r>
          </a:p>
          <a:p>
            <a:endParaRPr lang="en-GB" dirty="0"/>
          </a:p>
          <a:p>
            <a:r>
              <a:rPr lang="en-GB" dirty="0"/>
              <a:t>There are 175 non-school days per year: please use these days for appointments </a:t>
            </a:r>
          </a:p>
        </p:txBody>
      </p:sp>
    </p:spTree>
    <p:extLst>
      <p:ext uri="{BB962C8B-B14F-4D97-AF65-F5344CB8AC3E}">
        <p14:creationId xmlns:p14="http://schemas.microsoft.com/office/powerpoint/2010/main" val="2604974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Protocol</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838200" y="2036617"/>
            <a:ext cx="10515600" cy="4140345"/>
          </a:xfrm>
        </p:spPr>
        <p:txBody>
          <a:bodyPr>
            <a:normAutofit/>
          </a:bodyPr>
          <a:lstStyle/>
          <a:p>
            <a:r>
              <a:rPr lang="en-GB" sz="2400" dirty="0"/>
              <a:t>Contact the office via phone or email if your child is absent. If we do not hear from you, our absence protocol is triggered and you will be contacted for safeguarding purposes </a:t>
            </a:r>
          </a:p>
          <a:p>
            <a:r>
              <a:rPr lang="en-GB" sz="2400" dirty="0"/>
              <a:t>CPS follows NHS guidance (the ‘48 hour rule’): </a:t>
            </a:r>
            <a:r>
              <a:rPr lang="en-GB" sz="2400" i="1" dirty="0"/>
              <a:t>“Children with diarrhoea or vomiting should stay away from school until they have not been sick or had diarrhoea for at least 2 days (48 hours)”</a:t>
            </a:r>
            <a:endParaRPr lang="en-GB" sz="2400" dirty="0"/>
          </a:p>
          <a:p>
            <a:r>
              <a:rPr lang="en-GB" sz="2400" dirty="0"/>
              <a:t>Attendance is monitored closely by the school and the LA Inclusion Officer</a:t>
            </a:r>
          </a:p>
          <a:p>
            <a:r>
              <a:rPr lang="en-GB" sz="2400" dirty="0"/>
              <a:t>Attendance below 90% is classed as ‘Persistent Absence’ and may result in a referral to the LA Inclusion Officer. This may also result in a penalty notice or prosecution</a:t>
            </a:r>
          </a:p>
          <a:p>
            <a:pPr marL="0" indent="0">
              <a:buNone/>
            </a:pPr>
            <a:endParaRPr lang="en-GB" dirty="0"/>
          </a:p>
        </p:txBody>
      </p:sp>
    </p:spTree>
    <p:extLst>
      <p:ext uri="{BB962C8B-B14F-4D97-AF65-F5344CB8AC3E}">
        <p14:creationId xmlns:p14="http://schemas.microsoft.com/office/powerpoint/2010/main" val="2343915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endParaRPr lang="en-GB" b="1" dirty="0"/>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6" name="Content Placeholder 5"/>
          <p:cNvPicPr>
            <a:picLocks noGrp="1" noChangeAspect="1"/>
          </p:cNvPicPr>
          <p:nvPr>
            <p:ph idx="1"/>
          </p:nvPr>
        </p:nvPicPr>
        <p:blipFill>
          <a:blip r:embed="rId4"/>
          <a:stretch>
            <a:fillRect/>
          </a:stretch>
        </p:blipFill>
        <p:spPr>
          <a:xfrm>
            <a:off x="2188144" y="231487"/>
            <a:ext cx="8546358" cy="5828463"/>
          </a:xfrm>
          <a:prstGeom prst="rect">
            <a:avLst/>
          </a:prstGeom>
        </p:spPr>
      </p:pic>
    </p:spTree>
    <p:extLst>
      <p:ext uri="{BB962C8B-B14F-4D97-AF65-F5344CB8AC3E}">
        <p14:creationId xmlns:p14="http://schemas.microsoft.com/office/powerpoint/2010/main" val="6650949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Timetable</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6" name="Content Placeholder 2"/>
          <p:cNvSpPr txBox="1">
            <a:spLocks/>
          </p:cNvSpPr>
          <p:nvPr/>
        </p:nvSpPr>
        <p:spPr>
          <a:xfrm>
            <a:off x="516774" y="2181079"/>
            <a:ext cx="10515599" cy="438597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PE is on Monday and Friday for Aspen and Monday and Tuesday for Pine and children should come to school in their PE kit – Autumn 1 only.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Our swimming blocks are Spring</a:t>
            </a:r>
            <a:r>
              <a:rPr kumimoji="0" lang="en-GB" sz="2800" b="0" i="0" u="none" strike="noStrike" kern="1200" cap="none" spc="0" normalizeH="0" noProof="0" dirty="0">
                <a:ln>
                  <a:noFill/>
                </a:ln>
                <a:solidFill>
                  <a:prstClr val="black"/>
                </a:solidFill>
                <a:effectLst/>
                <a:uLnTx/>
                <a:uFillTx/>
                <a:latin typeface="Calibri" panose="020F0502020204030204"/>
                <a:ea typeface="+mn-ea"/>
                <a:cs typeface="+mn-cs"/>
              </a:rPr>
              <a:t> 1 and Summer 2 </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Children should wear PE kit on a swimming day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Home learning is set via Google Classroom </a:t>
            </a:r>
          </a:p>
          <a:p>
            <a:pPr lvl="0"/>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Enrichment every will be every Tuesday this term and this term will be </a:t>
            </a: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Mfit</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(Aspen) and </a:t>
            </a: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Multisports</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(Pine).</a:t>
            </a:r>
          </a:p>
          <a:p>
            <a:pPr lvl="0"/>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At the end of enrichment blocks for music &amp; drama, families will have the opportunity to come into school to share the children’s learning</a:t>
            </a:r>
          </a:p>
        </p:txBody>
      </p:sp>
    </p:spTree>
    <p:extLst>
      <p:ext uri="{BB962C8B-B14F-4D97-AF65-F5344CB8AC3E}">
        <p14:creationId xmlns:p14="http://schemas.microsoft.com/office/powerpoint/2010/main" val="37406432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Home Learning</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696884" y="2028679"/>
            <a:ext cx="10515600" cy="4351338"/>
          </a:xfrm>
        </p:spPr>
        <p:txBody>
          <a:bodyPr>
            <a:normAutofit/>
          </a:bodyPr>
          <a:lstStyle/>
          <a:p>
            <a:r>
              <a:rPr lang="en-GB" dirty="0"/>
              <a:t>Home Learning should take 20 minutes for English and 20 minutes for maths.  Due in by Wednesday.  Set on GC.</a:t>
            </a:r>
          </a:p>
          <a:p>
            <a:r>
              <a:rPr lang="en-GB" dirty="0"/>
              <a:t>TT</a:t>
            </a:r>
          </a:p>
          <a:p>
            <a:r>
              <a:rPr lang="en-GB" dirty="0"/>
              <a:t>Spellings to practice at home. Feel free to test at home too. The children are tested on 7 current spellings and 3 from previous weeks</a:t>
            </a:r>
          </a:p>
          <a:p>
            <a:r>
              <a:rPr lang="en-GB" dirty="0"/>
              <a:t>Useful websites – </a:t>
            </a:r>
            <a:r>
              <a:rPr lang="en-GB" dirty="0" err="1"/>
              <a:t>TTtables</a:t>
            </a:r>
            <a:r>
              <a:rPr lang="en-GB" dirty="0"/>
              <a:t> </a:t>
            </a:r>
            <a:r>
              <a:rPr lang="en-GB" dirty="0" err="1"/>
              <a:t>rockstars</a:t>
            </a:r>
            <a:r>
              <a:rPr lang="en-GB" dirty="0"/>
              <a:t>, Doodle and AR</a:t>
            </a:r>
          </a:p>
        </p:txBody>
      </p:sp>
    </p:spTree>
    <p:extLst>
      <p:ext uri="{BB962C8B-B14F-4D97-AF65-F5344CB8AC3E}">
        <p14:creationId xmlns:p14="http://schemas.microsoft.com/office/powerpoint/2010/main" val="6639525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Online Safety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lstStyle/>
          <a:p>
            <a:r>
              <a:rPr lang="en-GB" sz="2400" dirty="0"/>
              <a:t>Taught explicitly through our PSE and Computing curriculum, plus regular discussion and direct teaching whenever Chromebooks are used</a:t>
            </a:r>
          </a:p>
          <a:p>
            <a:r>
              <a:rPr lang="en-GB" sz="2400" dirty="0"/>
              <a:t>Consider children’s online access</a:t>
            </a:r>
          </a:p>
          <a:p>
            <a:r>
              <a:rPr lang="en-GB" sz="2400" dirty="0"/>
              <a:t>4 Cs: Content, contact, conduct and commerce</a:t>
            </a:r>
          </a:p>
          <a:p>
            <a:r>
              <a:rPr lang="en-GB" sz="2400" dirty="0"/>
              <a:t>Social media: many apps have a minimum age use e.g. WhatsApp is 13 years old.</a:t>
            </a:r>
          </a:p>
          <a:p>
            <a:r>
              <a:rPr lang="en-GB" sz="2400" dirty="0"/>
              <a:t> Check privacy settings and monitor usage</a:t>
            </a:r>
          </a:p>
          <a:p>
            <a:r>
              <a:rPr lang="en-GB" sz="2400" dirty="0"/>
              <a:t>Where are devices stored? Is there unlimited access e.g. in bedrooms?</a:t>
            </a:r>
          </a:p>
          <a:p>
            <a:r>
              <a:rPr lang="en-GB" sz="2400" dirty="0"/>
              <a:t>Speak to school staff if you have concerns or need support</a:t>
            </a:r>
          </a:p>
          <a:p>
            <a:r>
              <a:rPr lang="en-GB" sz="2400" dirty="0"/>
              <a:t>We are Smartphone free</a:t>
            </a:r>
          </a:p>
          <a:p>
            <a:endParaRPr lang="en-GB" dirty="0"/>
          </a:p>
          <a:p>
            <a:endParaRPr lang="en-GB" dirty="0"/>
          </a:p>
          <a:p>
            <a:endParaRPr lang="en-GB" dirty="0"/>
          </a:p>
        </p:txBody>
      </p:sp>
    </p:spTree>
    <p:extLst>
      <p:ext uri="{BB962C8B-B14F-4D97-AF65-F5344CB8AC3E}">
        <p14:creationId xmlns:p14="http://schemas.microsoft.com/office/powerpoint/2010/main" val="1600151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Online Safety </a:t>
            </a:r>
            <a:r>
              <a:rPr lang="en-GB" b="1" dirty="0">
                <a:solidFill>
                  <a:srgbClr val="FF0000"/>
                </a:solidFill>
              </a:rPr>
              <a:t>(this will be sent out in a newsletter)</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597131" y="2028679"/>
            <a:ext cx="10515600" cy="4351338"/>
          </a:xfrm>
        </p:spPr>
        <p:txBody>
          <a:bodyPr/>
          <a:lstStyle/>
          <a:p>
            <a:endParaRPr lang="en-GB" dirty="0"/>
          </a:p>
          <a:p>
            <a:endParaRPr lang="en-GB" dirty="0"/>
          </a:p>
          <a:p>
            <a:endParaRPr lang="en-GB" dirty="0"/>
          </a:p>
          <a:p>
            <a:endParaRPr lang="en-GB" dirty="0"/>
          </a:p>
        </p:txBody>
      </p:sp>
      <p:pic>
        <p:nvPicPr>
          <p:cNvPr id="6" name="Picture 5"/>
          <p:cNvPicPr>
            <a:picLocks noChangeAspect="1"/>
          </p:cNvPicPr>
          <p:nvPr/>
        </p:nvPicPr>
        <p:blipFill rotWithShape="1">
          <a:blip r:embed="rId4"/>
          <a:srcRect b="49337"/>
          <a:stretch/>
        </p:blipFill>
        <p:spPr>
          <a:xfrm>
            <a:off x="978140" y="2198459"/>
            <a:ext cx="9753582" cy="3684183"/>
          </a:xfrm>
          <a:prstGeom prst="rect">
            <a:avLst/>
          </a:prstGeom>
        </p:spPr>
      </p:pic>
    </p:spTree>
    <p:extLst>
      <p:ext uri="{BB962C8B-B14F-4D97-AF65-F5344CB8AC3E}">
        <p14:creationId xmlns:p14="http://schemas.microsoft.com/office/powerpoint/2010/main" val="3809048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9732" y="365125"/>
            <a:ext cx="9254067" cy="1325563"/>
          </a:xfrm>
        </p:spPr>
        <p:txBody>
          <a:bodyPr/>
          <a:lstStyle/>
          <a:p>
            <a:r>
              <a:rPr lang="en-GB" dirty="0"/>
              <a:t>Curriculum</a:t>
            </a:r>
            <a:br>
              <a:rPr lang="en-GB" dirty="0"/>
            </a:br>
            <a:r>
              <a:rPr lang="en-GB" dirty="0"/>
              <a:t>Yearly overview</a:t>
            </a:r>
          </a:p>
        </p:txBody>
      </p:sp>
      <p:pic>
        <p:nvPicPr>
          <p:cNvPr id="5" name="Picture 4"/>
          <p:cNvPicPr>
            <a:picLocks noChangeAspect="1"/>
          </p:cNvPicPr>
          <p:nvPr/>
        </p:nvPicPr>
        <p:blipFill>
          <a:blip r:embed="rId2"/>
          <a:stretch>
            <a:fillRect/>
          </a:stretch>
        </p:blipFill>
        <p:spPr>
          <a:xfrm>
            <a:off x="128455" y="61970"/>
            <a:ext cx="2261812" cy="2261812"/>
          </a:xfrm>
          <a:prstGeom prst="rect">
            <a:avLst/>
          </a:prstGeom>
        </p:spPr>
      </p:pic>
      <p:sp>
        <p:nvSpPr>
          <p:cNvPr id="6" name="Content Placeholder 5">
            <a:extLst>
              <a:ext uri="{FF2B5EF4-FFF2-40B4-BE49-F238E27FC236}">
                <a16:creationId xmlns:a16="http://schemas.microsoft.com/office/drawing/2014/main" id="{140A4501-F5D4-B992-03F1-D02A14E9DB4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68FB4218-F8E1-E085-3E82-1F216B610AA1}"/>
              </a:ext>
            </a:extLst>
          </p:cNvPr>
          <p:cNvPicPr>
            <a:picLocks noChangeAspect="1"/>
          </p:cNvPicPr>
          <p:nvPr/>
        </p:nvPicPr>
        <p:blipFill>
          <a:blip r:embed="rId3"/>
          <a:stretch>
            <a:fillRect/>
          </a:stretch>
        </p:blipFill>
        <p:spPr>
          <a:xfrm>
            <a:off x="3229838" y="1653727"/>
            <a:ext cx="6993854" cy="5057094"/>
          </a:xfrm>
          <a:prstGeom prst="rect">
            <a:avLst/>
          </a:prstGeom>
        </p:spPr>
      </p:pic>
    </p:spTree>
    <p:extLst>
      <p:ext uri="{BB962C8B-B14F-4D97-AF65-F5344CB8AC3E}">
        <p14:creationId xmlns:p14="http://schemas.microsoft.com/office/powerpoint/2010/main" val="29809519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4831" y="0"/>
            <a:ext cx="10515600" cy="1325563"/>
          </a:xfrm>
        </p:spPr>
        <p:txBody>
          <a:bodyPr/>
          <a:lstStyle/>
          <a:p>
            <a:r>
              <a:rPr lang="en-GB" b="1" dirty="0"/>
              <a:t>Curriculum Topic Web</a:t>
            </a:r>
          </a:p>
        </p:txBody>
      </p:sp>
      <p:pic>
        <p:nvPicPr>
          <p:cNvPr id="5" name="Picture 4"/>
          <p:cNvPicPr>
            <a:picLocks noChangeAspect="1"/>
          </p:cNvPicPr>
          <p:nvPr/>
        </p:nvPicPr>
        <p:blipFill>
          <a:blip r:embed="rId3"/>
          <a:stretch>
            <a:fillRect/>
          </a:stretch>
        </p:blipFill>
        <p:spPr>
          <a:xfrm>
            <a:off x="128455" y="0"/>
            <a:ext cx="1371600" cy="1371600"/>
          </a:xfrm>
          <a:prstGeom prst="rect">
            <a:avLst/>
          </a:prstGeom>
        </p:spPr>
      </p:pic>
      <p:pic>
        <p:nvPicPr>
          <p:cNvPr id="4" name="Picture 3"/>
          <p:cNvPicPr>
            <a:picLocks noChangeAspect="1"/>
          </p:cNvPicPr>
          <p:nvPr/>
        </p:nvPicPr>
        <p:blipFill>
          <a:blip r:embed="rId4"/>
          <a:stretch>
            <a:fillRect/>
          </a:stretch>
        </p:blipFill>
        <p:spPr>
          <a:xfrm>
            <a:off x="10277474" y="6343810"/>
            <a:ext cx="1792957" cy="431790"/>
          </a:xfrm>
          <a:prstGeom prst="rect">
            <a:avLst/>
          </a:prstGeom>
        </p:spPr>
      </p:pic>
      <p:pic>
        <p:nvPicPr>
          <p:cNvPr id="6" name="Picture 5">
            <a:extLst>
              <a:ext uri="{FF2B5EF4-FFF2-40B4-BE49-F238E27FC236}">
                <a16:creationId xmlns:a16="http://schemas.microsoft.com/office/drawing/2014/main" id="{7E7D8BC7-0CE9-AA6E-D95B-EF931254C6A5}"/>
              </a:ext>
            </a:extLst>
          </p:cNvPr>
          <p:cNvPicPr>
            <a:picLocks noChangeAspect="1"/>
          </p:cNvPicPr>
          <p:nvPr/>
        </p:nvPicPr>
        <p:blipFill>
          <a:blip r:embed="rId5"/>
          <a:stretch>
            <a:fillRect/>
          </a:stretch>
        </p:blipFill>
        <p:spPr>
          <a:xfrm>
            <a:off x="1528763" y="927543"/>
            <a:ext cx="8105432" cy="5730431"/>
          </a:xfrm>
          <a:prstGeom prst="rect">
            <a:avLst/>
          </a:prstGeom>
        </p:spPr>
      </p:pic>
    </p:spTree>
    <p:extLst>
      <p:ext uri="{BB962C8B-B14F-4D97-AF65-F5344CB8AC3E}">
        <p14:creationId xmlns:p14="http://schemas.microsoft.com/office/powerpoint/2010/main" val="31198834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Reading</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fontScale="92500" lnSpcReduction="20000"/>
          </a:bodyPr>
          <a:lstStyle/>
          <a:p>
            <a:r>
              <a:rPr lang="en-GB" dirty="0"/>
              <a:t>Importance of reading AND reading aloud</a:t>
            </a:r>
          </a:p>
          <a:p>
            <a:r>
              <a:rPr lang="en-GB" dirty="0"/>
              <a:t>How to use these books</a:t>
            </a:r>
          </a:p>
          <a:p>
            <a:r>
              <a:rPr lang="en-GB" dirty="0"/>
              <a:t>Please don’t use reading records for messages </a:t>
            </a:r>
          </a:p>
          <a:p>
            <a:pPr marL="0" indent="0">
              <a:buNone/>
            </a:pPr>
            <a:r>
              <a:rPr lang="en-GB" dirty="0"/>
              <a:t>(Messages should be given to office in person or via </a:t>
            </a:r>
          </a:p>
          <a:p>
            <a:pPr marL="0" indent="0">
              <a:buNone/>
            </a:pPr>
            <a:r>
              <a:rPr lang="en-GB" dirty="0"/>
              <a:t>email)</a:t>
            </a:r>
          </a:p>
          <a:p>
            <a:r>
              <a:rPr lang="en-GB" dirty="0"/>
              <a:t>School adults record in green pen</a:t>
            </a:r>
          </a:p>
          <a:p>
            <a:r>
              <a:rPr lang="en-GB" dirty="0"/>
              <a:t>Reading expectations</a:t>
            </a:r>
          </a:p>
          <a:p>
            <a:r>
              <a:rPr lang="en-GB" dirty="0"/>
              <a:t>AR quizzing at home</a:t>
            </a:r>
          </a:p>
          <a:p>
            <a:r>
              <a:rPr lang="en-GB" dirty="0"/>
              <a:t>Book of interest from class/school library weekly</a:t>
            </a:r>
          </a:p>
          <a:p>
            <a:r>
              <a:rPr lang="en-GB" dirty="0"/>
              <a:t>All children visit library once weekly</a:t>
            </a:r>
          </a:p>
          <a:p>
            <a:pPr marL="0" indent="0">
              <a:buNone/>
            </a:pPr>
            <a:endParaRPr lang="en-GB" dirty="0"/>
          </a:p>
        </p:txBody>
      </p:sp>
      <p:pic>
        <p:nvPicPr>
          <p:cNvPr id="6" name="Picture 5"/>
          <p:cNvPicPr>
            <a:picLocks noChangeAspect="1"/>
          </p:cNvPicPr>
          <p:nvPr/>
        </p:nvPicPr>
        <p:blipFill>
          <a:blip r:embed="rId4"/>
          <a:stretch>
            <a:fillRect/>
          </a:stretch>
        </p:blipFill>
        <p:spPr>
          <a:xfrm rot="430940">
            <a:off x="8600439" y="715439"/>
            <a:ext cx="2676041" cy="3387894"/>
          </a:xfrm>
          <a:prstGeom prst="rect">
            <a:avLst/>
          </a:prstGeom>
        </p:spPr>
      </p:pic>
    </p:spTree>
    <p:extLst>
      <p:ext uri="{BB962C8B-B14F-4D97-AF65-F5344CB8AC3E}">
        <p14:creationId xmlns:p14="http://schemas.microsoft.com/office/powerpoint/2010/main" val="35310068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 Growth </a:t>
            </a:r>
            <a:r>
              <a:rPr lang="en-GB" b="1" dirty="0" err="1"/>
              <a:t>Mindset</a:t>
            </a:r>
            <a:r>
              <a:rPr lang="en-GB" b="1" dirty="0"/>
              <a:t> Approach</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6" name="Content Placeholder 5"/>
          <p:cNvPicPr>
            <a:picLocks noGrp="1" noChangeAspect="1"/>
          </p:cNvPicPr>
          <p:nvPr>
            <p:ph idx="1"/>
          </p:nvPr>
        </p:nvPicPr>
        <p:blipFill>
          <a:blip r:embed="rId4"/>
          <a:stretch>
            <a:fillRect/>
          </a:stretch>
        </p:blipFill>
        <p:spPr>
          <a:xfrm>
            <a:off x="5536540" y="1412847"/>
            <a:ext cx="6527005" cy="4351337"/>
          </a:xfrm>
          <a:prstGeom prst="rect">
            <a:avLst/>
          </a:prstGeom>
        </p:spPr>
      </p:pic>
      <p:sp>
        <p:nvSpPr>
          <p:cNvPr id="7" name="TextBox 6"/>
          <p:cNvSpPr txBox="1"/>
          <p:nvPr/>
        </p:nvSpPr>
        <p:spPr>
          <a:xfrm>
            <a:off x="640080" y="2323782"/>
            <a:ext cx="4979324"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What did you do today that surprised you?</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Did you make any good mistakes today?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How did you learn from your mistakes today?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What did you do today that made your brain grow?</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Did you help anyone else to stretch their brain power?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What challenges did you enjoy today?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We celebrate and talk about ‘Marvellous Mistakes!’</a:t>
            </a:r>
          </a:p>
        </p:txBody>
      </p:sp>
    </p:spTree>
    <p:extLst>
      <p:ext uri="{BB962C8B-B14F-4D97-AF65-F5344CB8AC3E}">
        <p14:creationId xmlns:p14="http://schemas.microsoft.com/office/powerpoint/2010/main" val="35575663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3177" y="119901"/>
            <a:ext cx="10515600" cy="838462"/>
          </a:xfrm>
        </p:spPr>
        <p:txBody>
          <a:bodyPr/>
          <a:lstStyle/>
          <a:p>
            <a:r>
              <a:rPr lang="en-GB" b="1" dirty="0"/>
              <a:t>Enrichment</a:t>
            </a:r>
          </a:p>
        </p:txBody>
      </p:sp>
      <p:pic>
        <p:nvPicPr>
          <p:cNvPr id="4" name="Picture 3"/>
          <p:cNvPicPr>
            <a:picLocks noChangeAspect="1"/>
          </p:cNvPicPr>
          <p:nvPr/>
        </p:nvPicPr>
        <p:blipFill>
          <a:blip r:embed="rId2"/>
          <a:stretch>
            <a:fillRect/>
          </a:stretch>
        </p:blipFill>
        <p:spPr>
          <a:xfrm>
            <a:off x="9445991" y="6148215"/>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5969" y="750429"/>
            <a:ext cx="12370670" cy="5397785"/>
          </a:xfrm>
        </p:spPr>
        <p:txBody>
          <a:bodyPr>
            <a:normAutofit/>
          </a:bodyPr>
          <a:lstStyle/>
          <a:p>
            <a:endParaRPr lang="en-GB" dirty="0"/>
          </a:p>
          <a:p>
            <a:endParaRPr lang="en-GB" dirty="0"/>
          </a:p>
          <a:p>
            <a:pPr marL="0" indent="0">
              <a:buNone/>
            </a:pPr>
            <a:endParaRPr lang="en-GB" dirty="0"/>
          </a:p>
          <a:p>
            <a:pPr marL="0" indent="0">
              <a:buNone/>
            </a:pPr>
            <a:endParaRPr lang="en-GB" dirty="0"/>
          </a:p>
          <a:p>
            <a:r>
              <a:rPr lang="en-GB" dirty="0"/>
              <a:t>Every Tuesday afternoon.  Children engage with a rota of activities</a:t>
            </a:r>
          </a:p>
          <a:p>
            <a:r>
              <a:rPr lang="en-GB" dirty="0"/>
              <a:t>All of our enrichment activities have a focus on pupil wellbeing</a:t>
            </a:r>
          </a:p>
        </p:txBody>
      </p:sp>
    </p:spTree>
    <p:extLst>
      <p:ext uri="{BB962C8B-B14F-4D97-AF65-F5344CB8AC3E}">
        <p14:creationId xmlns:p14="http://schemas.microsoft.com/office/powerpoint/2010/main" val="299510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Trips, Workshops and Visitors</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3081528"/>
            <a:ext cx="10515600" cy="3280762"/>
          </a:xfrm>
        </p:spPr>
        <p:txBody>
          <a:bodyPr>
            <a:normAutofit/>
          </a:bodyPr>
          <a:lstStyle/>
          <a:p>
            <a:pPr marL="0" indent="0" algn="ctr">
              <a:buNone/>
            </a:pPr>
            <a:r>
              <a:rPr lang="en-GB" dirty="0"/>
              <a:t>We are currently exploring what day trips we are going to organise this year.  Watch this space! </a:t>
            </a:r>
          </a:p>
          <a:p>
            <a:pPr marL="0" indent="0" algn="ctr">
              <a:buNone/>
            </a:pPr>
            <a:endParaRPr lang="en-GB" dirty="0"/>
          </a:p>
          <a:p>
            <a:pPr marL="0" indent="0" algn="ctr">
              <a:buNone/>
            </a:pPr>
            <a:r>
              <a:rPr lang="en-GB" dirty="0"/>
              <a:t>We have our residential to Marchant Hill booked for this term</a:t>
            </a:r>
          </a:p>
          <a:p>
            <a:pPr marL="0" indent="0" algn="ctr">
              <a:buNone/>
            </a:pPr>
            <a:r>
              <a:rPr lang="en-GB" dirty="0"/>
              <a:t>(More to come later!)</a:t>
            </a:r>
          </a:p>
        </p:txBody>
      </p:sp>
    </p:spTree>
    <p:extLst>
      <p:ext uri="{BB962C8B-B14F-4D97-AF65-F5344CB8AC3E}">
        <p14:creationId xmlns:p14="http://schemas.microsoft.com/office/powerpoint/2010/main" val="2008988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Assessment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fontScale="92500" lnSpcReduction="20000"/>
          </a:bodyPr>
          <a:lstStyle/>
          <a:p>
            <a:r>
              <a:rPr lang="en-GB" dirty="0"/>
              <a:t>Assessment is ongoing</a:t>
            </a:r>
          </a:p>
          <a:p>
            <a:r>
              <a:rPr lang="en-GB" dirty="0"/>
              <a:t>We use evidence from work in class, Maths end of unit tests, AR STAR reading tests, Science end of unit tests to make judgements on whether your child is meeting the expected standard</a:t>
            </a:r>
          </a:p>
          <a:p>
            <a:r>
              <a:rPr lang="en-GB" dirty="0"/>
              <a:t>Importance of tables up to 12 x 12. We check tables daily through low stakes quizzing and timed challenges</a:t>
            </a:r>
          </a:p>
          <a:p>
            <a:r>
              <a:rPr lang="en-GB" dirty="0"/>
              <a:t>We have formal assessment points at the end of each term or unit</a:t>
            </a:r>
          </a:p>
          <a:p>
            <a:r>
              <a:rPr lang="en-GB" dirty="0"/>
              <a:t>Parent consultations take place in November and March</a:t>
            </a:r>
          </a:p>
          <a:p>
            <a:r>
              <a:rPr lang="en-GB" dirty="0"/>
              <a:t>Main written report is shared in March</a:t>
            </a:r>
          </a:p>
          <a:p>
            <a:r>
              <a:rPr lang="en-GB" dirty="0"/>
              <a:t>Final assessment summary is shared in July</a:t>
            </a:r>
          </a:p>
          <a:p>
            <a:r>
              <a:rPr lang="en-GB" dirty="0"/>
              <a:t>Parent pop ins gives your child an opportunity to share their successes each half term</a:t>
            </a:r>
          </a:p>
        </p:txBody>
      </p:sp>
    </p:spTree>
    <p:extLst>
      <p:ext uri="{BB962C8B-B14F-4D97-AF65-F5344CB8AC3E}">
        <p14:creationId xmlns:p14="http://schemas.microsoft.com/office/powerpoint/2010/main" val="2815825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br>
              <a:rPr lang="en-GB" b="1" dirty="0"/>
            </a:br>
            <a:r>
              <a:rPr lang="en-GB" b="1" dirty="0"/>
              <a:t>Multiplication Tables Check  (MTC) </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57497" y="2610312"/>
            <a:ext cx="10515600" cy="3285663"/>
          </a:xfrm>
        </p:spPr>
        <p:txBody>
          <a:bodyPr/>
          <a:lstStyle/>
          <a:p>
            <a:r>
              <a:rPr lang="en-GB" dirty="0"/>
              <a:t>Times Tables in Y4 will be tested up to 12 x 12.  </a:t>
            </a:r>
          </a:p>
          <a:p>
            <a:r>
              <a:rPr lang="en-GB" dirty="0"/>
              <a:t>6 seconds per question.  25 questions.</a:t>
            </a:r>
          </a:p>
          <a:p>
            <a:r>
              <a:rPr lang="en-GB" dirty="0"/>
              <a:t>MTC will be tested on Chrome books.</a:t>
            </a:r>
          </a:p>
          <a:p>
            <a:r>
              <a:rPr lang="en-GB" dirty="0"/>
              <a:t>Three week period around 3</a:t>
            </a:r>
            <a:r>
              <a:rPr lang="en-GB" baseline="30000" dirty="0"/>
              <a:t>rd</a:t>
            </a:r>
            <a:r>
              <a:rPr lang="en-GB" dirty="0"/>
              <a:t> June (tbc).</a:t>
            </a:r>
          </a:p>
        </p:txBody>
      </p:sp>
    </p:spTree>
    <p:extLst>
      <p:ext uri="{BB962C8B-B14F-4D97-AF65-F5344CB8AC3E}">
        <p14:creationId xmlns:p14="http://schemas.microsoft.com/office/powerpoint/2010/main" val="24351992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Communication</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297872" y="2028679"/>
            <a:ext cx="10515600" cy="4351338"/>
          </a:xfrm>
        </p:spPr>
        <p:txBody>
          <a:bodyPr>
            <a:normAutofit/>
          </a:bodyPr>
          <a:lstStyle/>
          <a:p>
            <a:r>
              <a:rPr lang="en-GB" dirty="0"/>
              <a:t>Weekly </a:t>
            </a:r>
            <a:r>
              <a:rPr lang="en-GB"/>
              <a:t>newsletter, Instagram and website </a:t>
            </a:r>
            <a:endParaRPr lang="en-GB" dirty="0"/>
          </a:p>
          <a:p>
            <a:r>
              <a:rPr lang="en-GB" dirty="0" err="1"/>
              <a:t>Parentmail</a:t>
            </a:r>
            <a:r>
              <a:rPr lang="en-GB" dirty="0"/>
              <a:t> is used to share important information</a:t>
            </a:r>
          </a:p>
          <a:p>
            <a:r>
              <a:rPr lang="en-GB" dirty="0">
                <a:hlinkClick r:id="rId5"/>
              </a:rPr>
              <a:t>office@claygate.surrey.sch.uk</a:t>
            </a:r>
            <a:r>
              <a:rPr lang="en-GB" dirty="0"/>
              <a:t> should be used for the majority of enquiries and communication needs (Tel 01372 465 348)</a:t>
            </a:r>
          </a:p>
          <a:p>
            <a:r>
              <a:rPr lang="en-GB" dirty="0"/>
              <a:t>If you have any concerns, please first talk to your child’s teacher</a:t>
            </a:r>
          </a:p>
          <a:p>
            <a:r>
              <a:rPr lang="en-GB" dirty="0"/>
              <a:t>Please remember Mr Cadman and Mrs Ali are available on the gate daily </a:t>
            </a:r>
          </a:p>
          <a:p>
            <a:pPr marL="0" indent="0">
              <a:buNone/>
            </a:pPr>
            <a:endParaRPr lang="en-GB" dirty="0"/>
          </a:p>
          <a:p>
            <a:endParaRPr lang="en-GB" dirty="0"/>
          </a:p>
        </p:txBody>
      </p:sp>
    </p:spTree>
    <p:extLst>
      <p:ext uri="{BB962C8B-B14F-4D97-AF65-F5344CB8AC3E}">
        <p14:creationId xmlns:p14="http://schemas.microsoft.com/office/powerpoint/2010/main" val="10232667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Safeguarding </a:t>
            </a:r>
            <a:br>
              <a:rPr lang="en-GB" b="1" dirty="0"/>
            </a:br>
            <a:r>
              <a:rPr lang="en-GB" b="1" dirty="0"/>
              <a:t>at CPS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297872" y="2028679"/>
            <a:ext cx="10515600" cy="4351338"/>
          </a:xfrm>
        </p:spPr>
        <p:txBody>
          <a:bodyPr>
            <a:normAutofit fontScale="92500" lnSpcReduction="10000"/>
          </a:bodyPr>
          <a:lstStyle/>
          <a:p>
            <a:pPr marL="0" indent="0">
              <a:buNone/>
            </a:pPr>
            <a:r>
              <a:rPr lang="en-GB" dirty="0"/>
              <a:t>We have a team of 5 DSLs:</a:t>
            </a:r>
          </a:p>
          <a:p>
            <a:r>
              <a:rPr lang="en-GB" dirty="0"/>
              <a:t>Hilary Ali – Designated Safeguarding Lead</a:t>
            </a:r>
          </a:p>
          <a:p>
            <a:r>
              <a:rPr lang="en-GB" dirty="0"/>
              <a:t>Dan Cadman DDSL</a:t>
            </a:r>
          </a:p>
          <a:p>
            <a:r>
              <a:rPr lang="en-GB" dirty="0"/>
              <a:t>Marita </a:t>
            </a:r>
            <a:r>
              <a:rPr lang="en-GB" dirty="0" err="1"/>
              <a:t>Cunniffe</a:t>
            </a:r>
            <a:r>
              <a:rPr lang="en-GB" dirty="0"/>
              <a:t> DDSL</a:t>
            </a:r>
          </a:p>
          <a:p>
            <a:r>
              <a:rPr lang="en-GB" dirty="0"/>
              <a:t>Susan Minter DDSL</a:t>
            </a:r>
          </a:p>
          <a:p>
            <a:r>
              <a:rPr lang="en-GB" dirty="0"/>
              <a:t>Ellie Rainbow: EYFS DDSL</a:t>
            </a:r>
          </a:p>
          <a:p>
            <a:endParaRPr lang="en-GB" dirty="0"/>
          </a:p>
          <a:p>
            <a:pPr marL="0" indent="0">
              <a:buNone/>
            </a:pPr>
            <a:r>
              <a:rPr lang="en-GB" dirty="0"/>
              <a:t>If you have a safeguarding concern, please speak to a member of the DSL team or email on dsl@Claygate.surrey.sch.uk. Further information can be found under ‘Safeguarding’ on our website</a:t>
            </a:r>
          </a:p>
          <a:p>
            <a:endParaRPr lang="en-GB" dirty="0"/>
          </a:p>
        </p:txBody>
      </p:sp>
      <p:pic>
        <p:nvPicPr>
          <p:cNvPr id="6" name="Picture 5">
            <a:extLst>
              <a:ext uri="{FF2B5EF4-FFF2-40B4-BE49-F238E27FC236}">
                <a16:creationId xmlns:a16="http://schemas.microsoft.com/office/drawing/2014/main" id="{E7753506-79B1-BE78-7FE0-27D0FFEDB17F}"/>
              </a:ext>
            </a:extLst>
          </p:cNvPr>
          <p:cNvPicPr>
            <a:picLocks noChangeAspect="1"/>
          </p:cNvPicPr>
          <p:nvPr/>
        </p:nvPicPr>
        <p:blipFill>
          <a:blip r:embed="rId4"/>
          <a:stretch>
            <a:fillRect/>
          </a:stretch>
        </p:blipFill>
        <p:spPr>
          <a:xfrm>
            <a:off x="5555672" y="0"/>
            <a:ext cx="6565961" cy="2462997"/>
          </a:xfrm>
          <a:prstGeom prst="rect">
            <a:avLst/>
          </a:prstGeom>
        </p:spPr>
      </p:pic>
    </p:spTree>
    <p:extLst>
      <p:ext uri="{BB962C8B-B14F-4D97-AF65-F5344CB8AC3E}">
        <p14:creationId xmlns:p14="http://schemas.microsoft.com/office/powerpoint/2010/main" val="35249006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Volunteers, PA and Friends</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834640"/>
            <a:ext cx="10515600" cy="3527650"/>
          </a:xfrm>
        </p:spPr>
        <p:txBody>
          <a:bodyPr>
            <a:normAutofit/>
          </a:bodyPr>
          <a:lstStyle/>
          <a:p>
            <a:r>
              <a:rPr lang="en-GB" dirty="0"/>
              <a:t>We have a small dedicated, trained team of volunteers. If you are interested in this role, please email Mrs Ali</a:t>
            </a:r>
          </a:p>
          <a:p>
            <a:r>
              <a:rPr lang="en-GB" dirty="0"/>
              <a:t>All parents and carers are automatically members of </a:t>
            </a:r>
            <a:r>
              <a:rPr lang="en-GB" dirty="0" err="1"/>
              <a:t>Claygate</a:t>
            </a:r>
            <a:r>
              <a:rPr lang="en-GB" dirty="0"/>
              <a:t> Primary School Parents Association </a:t>
            </a:r>
          </a:p>
          <a:p>
            <a:r>
              <a:rPr lang="en-GB" dirty="0"/>
              <a:t>Class reps organise cake sales and stalls at various events</a:t>
            </a:r>
          </a:p>
        </p:txBody>
      </p:sp>
    </p:spTree>
    <p:extLst>
      <p:ext uri="{BB962C8B-B14F-4D97-AF65-F5344CB8AC3E}">
        <p14:creationId xmlns:p14="http://schemas.microsoft.com/office/powerpoint/2010/main" val="15548811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Friends of CPS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a:bodyPr>
          <a:lstStyle/>
          <a:p>
            <a:r>
              <a:rPr lang="en-GB" dirty="0"/>
              <a:t>Friends Of Claygate Primary School: Voluntary donations (and even better with gift aid) helps us to keep CPS fully equipped and running</a:t>
            </a:r>
          </a:p>
          <a:p>
            <a:r>
              <a:rPr lang="en-GB" dirty="0"/>
              <a:t>We have an online donation system via the Charity Aid Foundation. We ask you to make a voluntary contribution each month per child. If you are a tax payer, you can get tax relief if you donate through Gift Aid. This also allows us to claim basic rate tax of 20% on your donation, at no cost to you.</a:t>
            </a:r>
          </a:p>
          <a:p>
            <a:r>
              <a:rPr lang="en-GB" dirty="0"/>
              <a:t>Here is the link to access the donation form: </a:t>
            </a:r>
            <a:r>
              <a:rPr lang="en-GB" cap="all" dirty="0">
                <a:hlinkClick r:id="rId4"/>
              </a:rPr>
              <a:t>HTTPS</a:t>
            </a:r>
            <a:r>
              <a:rPr lang="en-GB" cap="all">
                <a:hlinkClick r:id="rId4"/>
              </a:rPr>
              <a:t>://CAFDONATE.CAFONLINE.ORG/20959</a:t>
            </a:r>
            <a:endParaRPr lang="en-GB" dirty="0"/>
          </a:p>
        </p:txBody>
      </p:sp>
    </p:spTree>
    <p:extLst>
      <p:ext uri="{BB962C8B-B14F-4D97-AF65-F5344CB8AC3E}">
        <p14:creationId xmlns:p14="http://schemas.microsoft.com/office/powerpoint/2010/main" val="15134351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3172</TotalTime>
  <Words>1363</Words>
  <Application>Microsoft Office PowerPoint</Application>
  <PresentationFormat>Widescreen</PresentationFormat>
  <Paragraphs>163</Paragraphs>
  <Slides>25</Slides>
  <Notes>6</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25</vt:i4>
      </vt:variant>
    </vt:vector>
  </HeadingPairs>
  <TitlesOfParts>
    <vt:vector size="30" baseType="lpstr">
      <vt:lpstr>Arial</vt:lpstr>
      <vt:lpstr>Calibri</vt:lpstr>
      <vt:lpstr>Calibri Light</vt:lpstr>
      <vt:lpstr>Office Theme</vt:lpstr>
      <vt:lpstr>1_Office Theme</vt:lpstr>
      <vt:lpstr>Welcome to Year 4 Curriculum Evening September 2026 </vt:lpstr>
      <vt:lpstr>Meet the Team</vt:lpstr>
      <vt:lpstr>Meet the Senior Leadership Team</vt:lpstr>
      <vt:lpstr>Our CPS Values</vt:lpstr>
      <vt:lpstr>Our Expectations</vt:lpstr>
      <vt:lpstr>Attendance and Punctuality</vt:lpstr>
      <vt:lpstr>Attendance and Punctuality</vt:lpstr>
      <vt:lpstr>Attendance Protocol</vt:lpstr>
      <vt:lpstr>PowerPoint Presentation</vt:lpstr>
      <vt:lpstr>Timetable</vt:lpstr>
      <vt:lpstr>Home Learning</vt:lpstr>
      <vt:lpstr>Online Safety</vt:lpstr>
      <vt:lpstr>Online Safety (this will be sent out in a newsletter)</vt:lpstr>
      <vt:lpstr>Curriculum Yearly overview</vt:lpstr>
      <vt:lpstr>Curriculum Topic Web</vt:lpstr>
      <vt:lpstr>Reading</vt:lpstr>
      <vt:lpstr>A Growth Mindset Approach</vt:lpstr>
      <vt:lpstr>Enrichment</vt:lpstr>
      <vt:lpstr>Trips, Workshops and Visitors</vt:lpstr>
      <vt:lpstr>Assessment </vt:lpstr>
      <vt:lpstr> Multiplication Tables Check  (MTC) </vt:lpstr>
      <vt:lpstr>Communication</vt:lpstr>
      <vt:lpstr>Safeguarding  at CPS</vt:lpstr>
      <vt:lpstr>Volunteers, PA and Friends</vt:lpstr>
      <vt:lpstr>Friends of CPS</vt:lpstr>
    </vt:vector>
  </TitlesOfParts>
  <Company>Kingswood House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X Curriculum Evening 2019</dc:title>
  <dc:creator>Sandra Cunningham</dc:creator>
  <cp:lastModifiedBy>Cassie Dobson</cp:lastModifiedBy>
  <cp:revision>140</cp:revision>
  <cp:lastPrinted>2024-09-09T15:22:17Z</cp:lastPrinted>
  <dcterms:created xsi:type="dcterms:W3CDTF">2019-09-10T10:25:04Z</dcterms:created>
  <dcterms:modified xsi:type="dcterms:W3CDTF">2026-09-09T14:52:26Z</dcterms:modified>
</cp:coreProperties>
</file>