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3"/>
  </p:notesMasterIdLst>
  <p:sldIdLst>
    <p:sldId id="256" r:id="rId2"/>
    <p:sldId id="257" r:id="rId3"/>
    <p:sldId id="258" r:id="rId4"/>
    <p:sldId id="263" r:id="rId5"/>
    <p:sldId id="260" r:id="rId6"/>
    <p:sldId id="259" r:id="rId7"/>
    <p:sldId id="261" r:id="rId8"/>
    <p:sldId id="262" r:id="rId9"/>
    <p:sldId id="264" r:id="rId10"/>
    <p:sldId id="266" r:id="rId11"/>
    <p:sldId id="267" r:id="rId12"/>
  </p:sldIdLst>
  <p:sldSz cx="9144000" cy="5143500" type="screen16x9"/>
  <p:notesSz cx="6858000" cy="9144000"/>
  <p:embeddedFontLst>
    <p:embeddedFont>
      <p:font typeface="Roboto" panose="020B0604020202020204" charset="0"/>
      <p:regular r:id="rId14"/>
      <p:bold r:id="rId15"/>
      <p:italic r:id="rId16"/>
      <p:boldItalic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6" d="100"/>
          <a:sy n="96" d="100"/>
        </p:scale>
        <p:origin x="81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132a2c9e05b_0_8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132a2c9e05b_0_8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132a2c9e05b_0_9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132a2c9e05b_0_9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132a2c9e05b_0_9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132a2c9e05b_0_9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132a2c9e05b_0_8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132a2c9e05b_0_8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132a2c9e05b_0_6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132a2c9e05b_0_6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132a2c9e05b_0_8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132a2c9e05b_0_8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132a2c9e05b_0_8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132a2c9e05b_0_8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32a2c9e05b_0_9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132a2c9e05b_0_9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132a2c9e05b_0_9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132a2c9e05b_0_9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132383adf9d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132383adf9d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11" name="Google Shape;11;p2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598100" y="1775222"/>
            <a:ext cx="8222100" cy="83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598088" y="2715913"/>
            <a:ext cx="8222100" cy="43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21" name="Google Shape;21;p3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3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3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3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3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" name="Google Shape;26;p3"/>
          <p:cNvSpPr txBox="1">
            <a:spLocks noGrp="1"/>
          </p:cNvSpPr>
          <p:nvPr>
            <p:ph type="title"/>
          </p:nvPr>
        </p:nvSpPr>
        <p:spPr>
          <a:xfrm>
            <a:off x="598100" y="2152347"/>
            <a:ext cx="8222100" cy="83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oogle Shape;29;p4"/>
          <p:cNvGrpSpPr/>
          <p:nvPr/>
        </p:nvGrpSpPr>
        <p:grpSpPr>
          <a:xfrm>
            <a:off x="0" y="3903669"/>
            <a:ext cx="9144000" cy="1239925"/>
            <a:chOff x="0" y="3903669"/>
            <a:chExt cx="9144000" cy="1239925"/>
          </a:xfrm>
        </p:grpSpPr>
        <p:sp>
          <p:nvSpPr>
            <p:cNvPr id="30" name="Google Shape;30;p4"/>
            <p:cNvSpPr/>
            <p:nvPr/>
          </p:nvSpPr>
          <p:spPr>
            <a:xfrm>
              <a:off x="8154895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4"/>
            <p:cNvSpPr/>
            <p:nvPr/>
          </p:nvSpPr>
          <p:spPr>
            <a:xfrm flipH="1">
              <a:off x="6181163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170274" y="3903669"/>
              <a:ext cx="989100" cy="9879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4"/>
            <p:cNvSpPr/>
            <p:nvPr/>
          </p:nvSpPr>
          <p:spPr>
            <a:xfrm rot="10800000">
              <a:off x="8154757" y="3903682"/>
              <a:ext cx="989100" cy="9879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4"/>
            <p:cNvSpPr/>
            <p:nvPr/>
          </p:nvSpPr>
          <p:spPr>
            <a:xfrm>
              <a:off x="0" y="4891594"/>
              <a:ext cx="9144000" cy="2520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5" name="Google Shape;35;p4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Google Shape;37;p4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5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5"/>
          <p:cNvSpPr txBox="1">
            <a:spLocks noGrp="1"/>
          </p:cNvSpPr>
          <p:nvPr>
            <p:ph type="body" idx="1"/>
          </p:nvPr>
        </p:nvSpPr>
        <p:spPr>
          <a:xfrm>
            <a:off x="311700" y="1229975"/>
            <a:ext cx="39999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body" idx="2"/>
          </p:nvPr>
        </p:nvSpPr>
        <p:spPr>
          <a:xfrm>
            <a:off x="4832400" y="1229975"/>
            <a:ext cx="39999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>
                <a:solidFill>
                  <a:schemeClr val="dk2"/>
                </a:solidFill>
              </a:defRPr>
            </a:lvl1pPr>
            <a:lvl2pPr lvl="1" rtl="0">
              <a:buNone/>
              <a:defRPr>
                <a:solidFill>
                  <a:schemeClr val="dk2"/>
                </a:solidFill>
              </a:defRPr>
            </a:lvl2pPr>
            <a:lvl3pPr lvl="2" rtl="0">
              <a:buNone/>
              <a:defRPr>
                <a:solidFill>
                  <a:schemeClr val="dk2"/>
                </a:solidFill>
              </a:defRPr>
            </a:lvl3pPr>
            <a:lvl4pPr lvl="3" rtl="0">
              <a:buNone/>
              <a:defRPr>
                <a:solidFill>
                  <a:schemeClr val="dk2"/>
                </a:solidFill>
              </a:defRPr>
            </a:lvl4pPr>
            <a:lvl5pPr lvl="4" rtl="0">
              <a:buNone/>
              <a:defRPr>
                <a:solidFill>
                  <a:schemeClr val="dk2"/>
                </a:solidFill>
              </a:defRPr>
            </a:lvl5pPr>
            <a:lvl6pPr lvl="5" rtl="0">
              <a:buNone/>
              <a:defRPr>
                <a:solidFill>
                  <a:schemeClr val="dk2"/>
                </a:solidFill>
              </a:defRPr>
            </a:lvl6pPr>
            <a:lvl7pPr lvl="6" rtl="0">
              <a:buNone/>
              <a:defRPr>
                <a:solidFill>
                  <a:schemeClr val="dk2"/>
                </a:solidFill>
              </a:defRPr>
            </a:lvl7pPr>
            <a:lvl8pPr lvl="7" rtl="0">
              <a:buNone/>
              <a:defRPr>
                <a:solidFill>
                  <a:schemeClr val="dk2"/>
                </a:solidFill>
              </a:defRPr>
            </a:lvl8pPr>
            <a:lvl9pPr lvl="8" rtl="0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>
                <a:solidFill>
                  <a:schemeClr val="dk2"/>
                </a:solidFill>
              </a:defRPr>
            </a:lvl1pPr>
            <a:lvl2pPr lvl="1" rtl="0">
              <a:buNone/>
              <a:defRPr>
                <a:solidFill>
                  <a:schemeClr val="dk2"/>
                </a:solidFill>
              </a:defRPr>
            </a:lvl2pPr>
            <a:lvl3pPr lvl="2" rtl="0">
              <a:buNone/>
              <a:defRPr>
                <a:solidFill>
                  <a:schemeClr val="dk2"/>
                </a:solidFill>
              </a:defRPr>
            </a:lvl3pPr>
            <a:lvl4pPr lvl="3" rtl="0">
              <a:buNone/>
              <a:defRPr>
                <a:solidFill>
                  <a:schemeClr val="dk2"/>
                </a:solidFill>
              </a:defRPr>
            </a:lvl4pPr>
            <a:lvl5pPr lvl="4" rtl="0">
              <a:buNone/>
              <a:defRPr>
                <a:solidFill>
                  <a:schemeClr val="dk2"/>
                </a:solidFill>
              </a:defRPr>
            </a:lvl5pPr>
            <a:lvl6pPr lvl="5" rtl="0">
              <a:buNone/>
              <a:defRPr>
                <a:solidFill>
                  <a:schemeClr val="dk2"/>
                </a:solidFill>
              </a:defRPr>
            </a:lvl6pPr>
            <a:lvl7pPr lvl="6" rtl="0">
              <a:buNone/>
              <a:defRPr>
                <a:solidFill>
                  <a:schemeClr val="dk2"/>
                </a:solidFill>
              </a:defRPr>
            </a:lvl7pPr>
            <a:lvl8pPr lvl="7" rtl="0">
              <a:buNone/>
              <a:defRPr>
                <a:solidFill>
                  <a:schemeClr val="dk2"/>
                </a:solidFill>
              </a:defRPr>
            </a:lvl8pPr>
            <a:lvl9pPr lvl="8" rtl="0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1"/>
          </p:nvPr>
        </p:nvSpPr>
        <p:spPr>
          <a:xfrm>
            <a:off x="311700" y="1465804"/>
            <a:ext cx="2808000" cy="310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>
                <a:solidFill>
                  <a:schemeClr val="dk2"/>
                </a:solidFill>
              </a:defRPr>
            </a:lvl1pPr>
            <a:lvl2pPr lvl="1" rtl="0">
              <a:buNone/>
              <a:defRPr>
                <a:solidFill>
                  <a:schemeClr val="dk2"/>
                </a:solidFill>
              </a:defRPr>
            </a:lvl2pPr>
            <a:lvl3pPr lvl="2" rtl="0">
              <a:buNone/>
              <a:defRPr>
                <a:solidFill>
                  <a:schemeClr val="dk2"/>
                </a:solidFill>
              </a:defRPr>
            </a:lvl3pPr>
            <a:lvl4pPr lvl="3" rtl="0">
              <a:buNone/>
              <a:defRPr>
                <a:solidFill>
                  <a:schemeClr val="dk2"/>
                </a:solidFill>
              </a:defRPr>
            </a:lvl4pPr>
            <a:lvl5pPr lvl="4" rtl="0">
              <a:buNone/>
              <a:defRPr>
                <a:solidFill>
                  <a:schemeClr val="dk2"/>
                </a:solidFill>
              </a:defRPr>
            </a:lvl5pPr>
            <a:lvl6pPr lvl="5" rtl="0">
              <a:buNone/>
              <a:defRPr>
                <a:solidFill>
                  <a:schemeClr val="dk2"/>
                </a:solidFill>
              </a:defRPr>
            </a:lvl6pPr>
            <a:lvl7pPr lvl="6" rtl="0">
              <a:buNone/>
              <a:defRPr>
                <a:solidFill>
                  <a:schemeClr val="dk2"/>
                </a:solidFill>
              </a:defRPr>
            </a:lvl7pPr>
            <a:lvl8pPr lvl="7" rtl="0">
              <a:buNone/>
              <a:defRPr>
                <a:solidFill>
                  <a:schemeClr val="dk2"/>
                </a:solidFill>
              </a:defRPr>
            </a:lvl8pPr>
            <a:lvl9pPr lvl="8" rtl="0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4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oogle Shape;51;p8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52" name="Google Shape;52;p8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8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8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8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8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7" name="Google Shape;57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8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9"/>
          <p:cNvSpPr/>
          <p:nvPr/>
        </p:nvSpPr>
        <p:spPr>
          <a:xfrm>
            <a:off x="4572000" y="-1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1" name="Google Shape;61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2" name="Google Shape;62;p9"/>
          <p:cNvSpPr txBox="1">
            <a:spLocks noGrp="1"/>
          </p:cNvSpPr>
          <p:nvPr>
            <p:ph type="title"/>
          </p:nvPr>
        </p:nvSpPr>
        <p:spPr>
          <a:xfrm>
            <a:off x="265500" y="1151100"/>
            <a:ext cx="4045200" cy="156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subTitle" idx="1"/>
          </p:nvPr>
        </p:nvSpPr>
        <p:spPr>
          <a:xfrm>
            <a:off x="265500" y="2769001"/>
            <a:ext cx="4045200" cy="126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5" name="Google Shape;65;p9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0"/>
          <p:cNvSpPr txBox="1">
            <a:spLocks noGrp="1"/>
          </p:cNvSpPr>
          <p:nvPr>
            <p:ph type="body" idx="1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>
                <a:solidFill>
                  <a:schemeClr val="dk2"/>
                </a:solidFill>
              </a:defRPr>
            </a:lvl1pPr>
            <a:lvl2pPr lvl="1" rtl="0">
              <a:buNone/>
              <a:defRPr>
                <a:solidFill>
                  <a:schemeClr val="dk2"/>
                </a:solidFill>
              </a:defRPr>
            </a:lvl2pPr>
            <a:lvl3pPr lvl="2" rtl="0">
              <a:buNone/>
              <a:defRPr>
                <a:solidFill>
                  <a:schemeClr val="dk2"/>
                </a:solidFill>
              </a:defRPr>
            </a:lvl3pPr>
            <a:lvl4pPr lvl="3" rtl="0">
              <a:buNone/>
              <a:defRPr>
                <a:solidFill>
                  <a:schemeClr val="dk2"/>
                </a:solidFill>
              </a:defRPr>
            </a:lvl4pPr>
            <a:lvl5pPr lvl="4" rtl="0">
              <a:buNone/>
              <a:defRPr>
                <a:solidFill>
                  <a:schemeClr val="dk2"/>
                </a:solidFill>
              </a:defRPr>
            </a:lvl5pPr>
            <a:lvl6pPr lvl="5" rtl="0">
              <a:buNone/>
              <a:defRPr>
                <a:solidFill>
                  <a:schemeClr val="dk2"/>
                </a:solidFill>
              </a:defRPr>
            </a:lvl6pPr>
            <a:lvl7pPr lvl="6" rtl="0">
              <a:buNone/>
              <a:defRPr>
                <a:solidFill>
                  <a:schemeClr val="dk2"/>
                </a:solidFill>
              </a:defRPr>
            </a:lvl7pPr>
            <a:lvl8pPr lvl="7" rtl="0">
              <a:buNone/>
              <a:defRPr>
                <a:solidFill>
                  <a:schemeClr val="dk2"/>
                </a:solidFill>
              </a:defRPr>
            </a:lvl8pPr>
            <a:lvl9pPr lvl="8" rtl="0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dk1"/>
        </a:solid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11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71" name="Google Shape;71;p11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11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11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11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11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6" name="Google Shape;76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256050"/>
            <a:ext cx="8520600" cy="2030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7" name="Google Shape;77;p11"/>
          <p:cNvSpPr txBox="1">
            <a:spLocks noGrp="1"/>
          </p:cNvSpPr>
          <p:nvPr>
            <p:ph type="body" idx="1"/>
          </p:nvPr>
        </p:nvSpPr>
        <p:spPr>
          <a:xfrm>
            <a:off x="311700" y="3369225"/>
            <a:ext cx="8520600" cy="128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8" name="Google Shape;78;p11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2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>
                <a:solidFill>
                  <a:schemeClr val="dk2"/>
                </a:solidFill>
              </a:defRPr>
            </a:lvl1pPr>
            <a:lvl2pPr lvl="1" rtl="0">
              <a:buNone/>
              <a:defRPr>
                <a:solidFill>
                  <a:schemeClr val="dk2"/>
                </a:solidFill>
              </a:defRPr>
            </a:lvl2pPr>
            <a:lvl3pPr lvl="2" rtl="0">
              <a:buNone/>
              <a:defRPr>
                <a:solidFill>
                  <a:schemeClr val="dk2"/>
                </a:solidFill>
              </a:defRPr>
            </a:lvl3pPr>
            <a:lvl4pPr lvl="3" rtl="0">
              <a:buNone/>
              <a:defRPr>
                <a:solidFill>
                  <a:schemeClr val="dk2"/>
                </a:solidFill>
              </a:defRPr>
            </a:lvl4pPr>
            <a:lvl5pPr lvl="4" rtl="0">
              <a:buNone/>
              <a:defRPr>
                <a:solidFill>
                  <a:schemeClr val="dk2"/>
                </a:solidFill>
              </a:defRPr>
            </a:lvl5pPr>
            <a:lvl6pPr lvl="5" rtl="0">
              <a:buNone/>
              <a:defRPr>
                <a:solidFill>
                  <a:schemeClr val="dk2"/>
                </a:solidFill>
              </a:defRPr>
            </a:lvl6pPr>
            <a:lvl7pPr lvl="6" rtl="0">
              <a:buNone/>
              <a:defRPr>
                <a:solidFill>
                  <a:schemeClr val="dk2"/>
                </a:solidFill>
              </a:defRPr>
            </a:lvl7pPr>
            <a:lvl8pPr lvl="7" rtl="0">
              <a:buNone/>
              <a:defRPr>
                <a:solidFill>
                  <a:schemeClr val="dk2"/>
                </a:solidFill>
              </a:defRPr>
            </a:lvl8pPr>
            <a:lvl9pPr lvl="8" rtl="0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geometric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 rtl="0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 rtl="0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 rtl="0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 rtl="0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 rtl="0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 rtl="0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 rtl="0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 rtl="0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3"/>
          <p:cNvSpPr txBox="1">
            <a:spLocks noGrp="1"/>
          </p:cNvSpPr>
          <p:nvPr>
            <p:ph type="ctrTitle"/>
          </p:nvPr>
        </p:nvSpPr>
        <p:spPr>
          <a:xfrm>
            <a:off x="598100" y="1775222"/>
            <a:ext cx="8222100" cy="83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Hindleap Warren</a:t>
            </a:r>
            <a:endParaRPr dirty="0"/>
          </a:p>
        </p:txBody>
      </p:sp>
      <p:sp>
        <p:nvSpPr>
          <p:cNvPr id="86" name="Google Shape;86;p13"/>
          <p:cNvSpPr txBox="1">
            <a:spLocks noGrp="1"/>
          </p:cNvSpPr>
          <p:nvPr>
            <p:ph type="subTitle" idx="1"/>
          </p:nvPr>
        </p:nvSpPr>
        <p:spPr>
          <a:xfrm>
            <a:off x="598088" y="2715913"/>
            <a:ext cx="8222100" cy="43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Wednesday 17</a:t>
            </a:r>
            <a:r>
              <a:rPr lang="en" baseline="30000" dirty="0" smtClean="0"/>
              <a:t>th</a:t>
            </a:r>
            <a:r>
              <a:rPr lang="en" dirty="0" smtClean="0"/>
              <a:t> – Friday 19</a:t>
            </a:r>
            <a:r>
              <a:rPr lang="en" baseline="30000" dirty="0" smtClean="0"/>
              <a:t>th</a:t>
            </a:r>
            <a:r>
              <a:rPr lang="en" dirty="0" smtClean="0"/>
              <a:t> May 2023</a:t>
            </a:r>
            <a:endParaRPr dirty="0"/>
          </a:p>
        </p:txBody>
      </p:sp>
      <p:pic>
        <p:nvPicPr>
          <p:cNvPr id="1026" name="Picture 2" descr="Adventurous Activities - Hindleap Warr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5253" y="66658"/>
            <a:ext cx="2414987" cy="241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088" y="3486771"/>
            <a:ext cx="3657600" cy="1323975"/>
          </a:xfrm>
          <a:prstGeom prst="rect">
            <a:avLst/>
          </a:prstGeom>
        </p:spPr>
      </p:pic>
      <p:pic>
        <p:nvPicPr>
          <p:cNvPr id="1028" name="Picture 4" descr="Hindleap Warre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78" y="170796"/>
            <a:ext cx="2257906" cy="1502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xperience Activities - Hindleap Warre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9540" y="3045515"/>
            <a:ext cx="28575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4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Staff Attending</a:t>
            </a:r>
            <a:endParaRPr/>
          </a:p>
        </p:txBody>
      </p:sp>
      <p:sp>
        <p:nvSpPr>
          <p:cNvPr id="95" name="Google Shape;95;p14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42603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Miss </a:t>
            </a:r>
            <a:r>
              <a:rPr lang="en" dirty="0" smtClean="0"/>
              <a:t>Jenkins</a:t>
            </a: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dirty="0" smtClean="0"/>
              <a:t>Mrs </a:t>
            </a:r>
            <a:r>
              <a:rPr lang="en" dirty="0"/>
              <a:t>Ali</a:t>
            </a: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dirty="0" smtClean="0"/>
              <a:t>Mr Hales</a:t>
            </a: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dirty="0" smtClean="0"/>
              <a:t>Mrs Sisterson</a:t>
            </a: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dirty="0" smtClean="0"/>
              <a:t>Mrs Mason</a:t>
            </a: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5"/>
          <p:cNvSpPr txBox="1">
            <a:spLocks noGrp="1"/>
          </p:cNvSpPr>
          <p:nvPr>
            <p:ph type="title"/>
          </p:nvPr>
        </p:nvSpPr>
        <p:spPr>
          <a:xfrm>
            <a:off x="100450" y="108625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Wednesday 17</a:t>
            </a:r>
            <a:r>
              <a:rPr lang="en" baseline="30000" dirty="0" smtClean="0"/>
              <a:t>th</a:t>
            </a:r>
            <a:r>
              <a:rPr lang="en" dirty="0" smtClean="0"/>
              <a:t> Arrangements</a:t>
            </a:r>
            <a:endParaRPr dirty="0"/>
          </a:p>
        </p:txBody>
      </p:sp>
      <p:sp>
        <p:nvSpPr>
          <p:cNvPr id="101" name="Google Shape;101;p15"/>
          <p:cNvSpPr txBox="1">
            <a:spLocks noGrp="1"/>
          </p:cNvSpPr>
          <p:nvPr>
            <p:ph type="body" idx="1"/>
          </p:nvPr>
        </p:nvSpPr>
        <p:spPr>
          <a:xfrm>
            <a:off x="106650" y="700350"/>
            <a:ext cx="8930700" cy="374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Drop off your child at school at </a:t>
            </a:r>
            <a:r>
              <a:rPr lang="en" sz="2000" dirty="0" smtClean="0"/>
              <a:t>8:40- </a:t>
            </a:r>
            <a:r>
              <a:rPr lang="en" sz="2000" dirty="0"/>
              <a:t>bags can be left in the </a:t>
            </a:r>
            <a:r>
              <a:rPr lang="en" sz="2000" dirty="0" smtClean="0"/>
              <a:t>hall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 dirty="0" smtClean="0"/>
              <a:t>All medication to be taken to Mrs Ali in the hall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000" dirty="0"/>
              <a:t>Coach pick up is at </a:t>
            </a:r>
            <a:r>
              <a:rPr lang="en" sz="2000" dirty="0" smtClean="0">
                <a:solidFill>
                  <a:schemeClr val="bg2"/>
                </a:solidFill>
              </a:rPr>
              <a:t>9:15 </a:t>
            </a:r>
            <a:r>
              <a:rPr lang="en" sz="2000" dirty="0"/>
              <a:t>am</a:t>
            </a:r>
            <a:endParaRPr sz="20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000" dirty="0"/>
              <a:t>Please come and wave us off from Foley Road if you would like to</a:t>
            </a:r>
            <a:endParaRPr sz="20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000" u="sng" dirty="0" smtClean="0">
                <a:solidFill>
                  <a:srgbClr val="FF0000"/>
                </a:solidFill>
              </a:rPr>
              <a:t>Children </a:t>
            </a:r>
            <a:r>
              <a:rPr lang="en" sz="2000" u="sng" dirty="0">
                <a:solidFill>
                  <a:srgbClr val="FF0000"/>
                </a:solidFill>
              </a:rPr>
              <a:t>MUST bring a PACKED LUNCH and a drink (no nuts, fizzy or glass bottles please)</a:t>
            </a:r>
            <a:endParaRPr sz="2000" u="sng" dirty="0">
              <a:solidFill>
                <a:srgbClr val="FF000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0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Medication</a:t>
            </a:r>
            <a:endParaRPr/>
          </a:p>
        </p:txBody>
      </p:sp>
      <p:sp>
        <p:nvSpPr>
          <p:cNvPr id="139" name="Google Shape;139;p20"/>
          <p:cNvSpPr txBox="1">
            <a:spLocks noGrp="1"/>
          </p:cNvSpPr>
          <p:nvPr>
            <p:ph type="body" idx="1"/>
          </p:nvPr>
        </p:nvSpPr>
        <p:spPr>
          <a:xfrm>
            <a:off x="311700" y="1239925"/>
            <a:ext cx="8790000" cy="358386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dirty="0">
                <a:solidFill>
                  <a:schemeClr val="bg2"/>
                </a:solidFill>
              </a:rPr>
              <a:t>All medication to </a:t>
            </a:r>
            <a:r>
              <a:rPr lang="en-GB" sz="2100" dirty="0" smtClean="0">
                <a:solidFill>
                  <a:schemeClr val="bg2"/>
                </a:solidFill>
              </a:rPr>
              <a:t>be handed directly to Mrs Ali on the morning of Wednesday 17</a:t>
            </a:r>
            <a:r>
              <a:rPr lang="en-GB" sz="2100" baseline="30000" dirty="0" smtClean="0">
                <a:solidFill>
                  <a:schemeClr val="bg2"/>
                </a:solidFill>
              </a:rPr>
              <a:t>th</a:t>
            </a:r>
            <a:r>
              <a:rPr lang="en-GB" sz="2100" dirty="0" smtClean="0">
                <a:solidFill>
                  <a:schemeClr val="bg2"/>
                </a:solidFill>
              </a:rPr>
              <a:t>.</a:t>
            </a:r>
            <a:endParaRPr sz="2100" b="1" dirty="0">
              <a:solidFill>
                <a:schemeClr val="bg2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100" dirty="0"/>
              <a:t>Medicine must be </a:t>
            </a:r>
            <a:r>
              <a:rPr lang="en" sz="2100" b="1" dirty="0"/>
              <a:t>clearly named and labelled</a:t>
            </a:r>
            <a:r>
              <a:rPr lang="en" sz="2100" dirty="0"/>
              <a:t> including travel sickness medication</a:t>
            </a:r>
            <a:r>
              <a:rPr lang="en" sz="2100" dirty="0" smtClean="0"/>
              <a:t>.</a:t>
            </a: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lang="en" sz="2100" dirty="0" smtClean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100" dirty="0" smtClean="0"/>
              <a:t>If travel sickness medication is needed, please administer before coming to school and provide clearly labelled meds for the return journey. </a:t>
            </a: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21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100" dirty="0"/>
              <a:t>First aid trained staff on site. </a:t>
            </a:r>
            <a:endParaRPr sz="2100" dirty="0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2100" dirty="0"/>
              <a:t>Duty staff on </a:t>
            </a:r>
            <a:r>
              <a:rPr lang="en" sz="2100" dirty="0" smtClean="0"/>
              <a:t>site </a:t>
            </a:r>
            <a:r>
              <a:rPr lang="en" sz="2100" dirty="0"/>
              <a:t>at night in the event of emergency. </a:t>
            </a:r>
            <a:endParaRPr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7"/>
          <p:cNvSpPr txBox="1">
            <a:spLocks noGrp="1"/>
          </p:cNvSpPr>
          <p:nvPr>
            <p:ph type="title"/>
          </p:nvPr>
        </p:nvSpPr>
        <p:spPr>
          <a:xfrm>
            <a:off x="0" y="168900"/>
            <a:ext cx="25413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Accomodation</a:t>
            </a:r>
            <a:endParaRPr/>
          </a:p>
        </p:txBody>
      </p:sp>
      <p:sp>
        <p:nvSpPr>
          <p:cNvPr id="115" name="Google Shape;115;p17"/>
          <p:cNvSpPr txBox="1">
            <a:spLocks noGrp="1"/>
          </p:cNvSpPr>
          <p:nvPr>
            <p:ph type="body" idx="1"/>
          </p:nvPr>
        </p:nvSpPr>
        <p:spPr>
          <a:xfrm>
            <a:off x="311700" y="1125150"/>
            <a:ext cx="8520600" cy="36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Sleeping in </a:t>
            </a:r>
            <a:r>
              <a:rPr lang="en-GB" sz="2000" dirty="0" smtClean="0"/>
              <a:t>dorm rooms with bunk beds</a:t>
            </a:r>
            <a:endParaRPr sz="20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000" dirty="0" smtClean="0"/>
              <a:t>X6 children per room</a:t>
            </a:r>
            <a:endParaRPr sz="20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000" dirty="0"/>
              <a:t>Staff </a:t>
            </a:r>
            <a:r>
              <a:rPr lang="en" sz="2000" dirty="0" smtClean="0"/>
              <a:t>rooms </a:t>
            </a:r>
            <a:r>
              <a:rPr lang="en" sz="2000" dirty="0"/>
              <a:t>in same area</a:t>
            </a:r>
            <a:endParaRPr sz="20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000" dirty="0"/>
              <a:t>Children </a:t>
            </a:r>
            <a:r>
              <a:rPr lang="en" sz="2000" dirty="0" smtClean="0"/>
              <a:t>have been asked </a:t>
            </a:r>
            <a:r>
              <a:rPr lang="en" sz="2000" dirty="0"/>
              <a:t>to nominate </a:t>
            </a:r>
            <a:r>
              <a:rPr lang="en" sz="2000" dirty="0" smtClean="0"/>
              <a:t>friends </a:t>
            </a:r>
            <a:r>
              <a:rPr lang="en" sz="2000" dirty="0"/>
              <a:t>they would like to share </a:t>
            </a:r>
            <a:r>
              <a:rPr lang="en" sz="2000" dirty="0" smtClean="0"/>
              <a:t>with</a:t>
            </a:r>
            <a:endParaRPr lang="en" sz="20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000" dirty="0" smtClean="0"/>
              <a:t>C</a:t>
            </a:r>
            <a:r>
              <a:rPr lang="en" sz="2000" dirty="0" smtClean="0"/>
              <a:t>hildren will be in charge of making th</a:t>
            </a:r>
            <a:r>
              <a:rPr lang="en-GB" sz="2000" dirty="0" err="1" smtClean="0"/>
              <a:t>eir</a:t>
            </a:r>
            <a:r>
              <a:rPr lang="en" sz="2000" dirty="0" smtClean="0"/>
              <a:t> own bed, practise beforehand is always appreciated!</a:t>
            </a:r>
            <a:endParaRPr sz="20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2000" b="1" u="sng" dirty="0"/>
          </a:p>
        </p:txBody>
      </p:sp>
      <p:pic>
        <p:nvPicPr>
          <p:cNvPr id="2050" name="Picture 2" descr="Directory - Provider Type - Accommodation &amp; Residential - Hindleap Warren  Outdoor Residential Centre Sussex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2416" y="338583"/>
            <a:ext cx="3190323" cy="1674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120825" y="78475"/>
            <a:ext cx="18081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Activities:</a:t>
            </a:r>
            <a:endParaRPr/>
          </a:p>
        </p:txBody>
      </p:sp>
      <p:sp>
        <p:nvSpPr>
          <p:cNvPr id="107" name="Google Shape;107;p16"/>
          <p:cNvSpPr txBox="1">
            <a:spLocks noGrp="1"/>
          </p:cNvSpPr>
          <p:nvPr>
            <p:ph type="body" idx="1"/>
          </p:nvPr>
        </p:nvSpPr>
        <p:spPr>
          <a:xfrm>
            <a:off x="120825" y="622825"/>
            <a:ext cx="8520600" cy="148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All activities are led by qualified instructors</a:t>
            </a: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dirty="0"/>
              <a:t>A member of CPS staff will be supporting each group</a:t>
            </a: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" dirty="0"/>
              <a:t>Example of timetable of activities:</a:t>
            </a:r>
            <a:endParaRPr dirty="0"/>
          </a:p>
        </p:txBody>
      </p:sp>
      <p:sp>
        <p:nvSpPr>
          <p:cNvPr id="109" name="Google Shape;109;p16"/>
          <p:cNvSpPr txBox="1"/>
          <p:nvPr/>
        </p:nvSpPr>
        <p:spPr>
          <a:xfrm>
            <a:off x="7223000" y="281275"/>
            <a:ext cx="1557000" cy="1692741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Roboto"/>
                <a:ea typeface="Roboto"/>
                <a:cs typeface="Roboto"/>
                <a:sym typeface="Roboto"/>
              </a:rPr>
              <a:t>Free-time  </a:t>
            </a:r>
            <a:endParaRPr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 smtClean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latin typeface="Roboto"/>
                <a:ea typeface="Roboto"/>
                <a:cs typeface="Roboto"/>
                <a:sym typeface="Roboto"/>
              </a:rPr>
              <a:t>Sing-alongs</a:t>
            </a:r>
            <a:endParaRPr dirty="0" smtClean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latin typeface="Roboto"/>
                <a:ea typeface="Roboto"/>
                <a:cs typeface="Roboto"/>
                <a:sym typeface="Roboto"/>
              </a:rPr>
              <a:t>Football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"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latin typeface="Roboto"/>
                <a:ea typeface="Roboto"/>
                <a:cs typeface="Roboto"/>
                <a:sym typeface="Roboto"/>
              </a:rPr>
              <a:t>Games</a:t>
            </a:r>
            <a:endParaRPr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875" y="1907756"/>
            <a:ext cx="2674702" cy="294792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8"/>
          <p:cNvSpPr txBox="1">
            <a:spLocks noGrp="1"/>
          </p:cNvSpPr>
          <p:nvPr>
            <p:ph type="title"/>
          </p:nvPr>
        </p:nvSpPr>
        <p:spPr>
          <a:xfrm>
            <a:off x="110775" y="88525"/>
            <a:ext cx="10545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Food </a:t>
            </a:r>
            <a:endParaRPr/>
          </a:p>
        </p:txBody>
      </p:sp>
      <p:sp>
        <p:nvSpPr>
          <p:cNvPr id="122" name="Google Shape;122;p18"/>
          <p:cNvSpPr txBox="1">
            <a:spLocks noGrp="1"/>
          </p:cNvSpPr>
          <p:nvPr>
            <p:ph type="body" idx="1"/>
          </p:nvPr>
        </p:nvSpPr>
        <p:spPr>
          <a:xfrm>
            <a:off x="110775" y="618825"/>
            <a:ext cx="8950800" cy="431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2400"/>
              </a:spcBef>
              <a:spcAft>
                <a:spcPts val="0"/>
              </a:spcAft>
              <a:buNone/>
            </a:pPr>
            <a:r>
              <a:rPr lang="en" sz="2400" dirty="0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rPr>
              <a:t>All meals are freshly prepared on site and special dietary requirements are catered for</a:t>
            </a:r>
            <a:r>
              <a:rPr lang="en" sz="2400" dirty="0" smtClean="0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marL="0" lvl="0" indent="0" algn="l" rtl="0">
              <a:spcBef>
                <a:spcPts val="240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rPr>
              <a:t>W</a:t>
            </a:r>
            <a:r>
              <a:rPr lang="en" sz="2400" dirty="0" smtClean="0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rPr>
              <a:t>e will provide children with snacks throughout the day. Please do not send children with any food, snacks or sweets. </a:t>
            </a:r>
          </a:p>
          <a:p>
            <a:pPr marL="0" lvl="0" indent="0" algn="l" rtl="0">
              <a:spcBef>
                <a:spcPts val="2400"/>
              </a:spcBef>
              <a:spcAft>
                <a:spcPts val="0"/>
              </a:spcAft>
              <a:buNone/>
            </a:pPr>
            <a:r>
              <a:rPr lang="en" sz="2400" dirty="0" smtClean="0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rPr>
              <a:t>Children will have an opportunity to visit the tuck shop where they can buy souvenirs and treats. </a:t>
            </a:r>
            <a:endParaRPr lang="en" sz="2400" dirty="0">
              <a:solidFill>
                <a:srgbClr val="333333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9"/>
          <p:cNvSpPr txBox="1">
            <a:spLocks noGrp="1"/>
          </p:cNvSpPr>
          <p:nvPr>
            <p:ph type="title"/>
          </p:nvPr>
        </p:nvSpPr>
        <p:spPr>
          <a:xfrm>
            <a:off x="150975" y="108625"/>
            <a:ext cx="15399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Kit List</a:t>
            </a:r>
            <a:endParaRPr/>
          </a:p>
        </p:txBody>
      </p:sp>
      <p:sp>
        <p:nvSpPr>
          <p:cNvPr id="129" name="Google Shape;129;p19"/>
          <p:cNvSpPr txBox="1"/>
          <p:nvPr/>
        </p:nvSpPr>
        <p:spPr>
          <a:xfrm>
            <a:off x="6027550" y="321475"/>
            <a:ext cx="2983500" cy="2015906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b="1" u="sng" dirty="0">
                <a:latin typeface="Roboto"/>
                <a:ea typeface="Roboto"/>
                <a:cs typeface="Roboto"/>
                <a:sym typeface="Roboto"/>
              </a:rPr>
              <a:t>Items not permitted:</a:t>
            </a:r>
            <a:endParaRPr sz="2100" b="1" u="sng"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Roboto"/>
                <a:ea typeface="Roboto"/>
                <a:cs typeface="Roboto"/>
                <a:sym typeface="Roboto"/>
              </a:rPr>
              <a:t>Electronic devices including mobile phones</a:t>
            </a:r>
            <a:endParaRPr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Roboto"/>
                <a:ea typeface="Roboto"/>
                <a:cs typeface="Roboto"/>
                <a:sym typeface="Roboto"/>
              </a:rPr>
              <a:t>Sweets and snacks  (we will provide some </a:t>
            </a:r>
            <a:r>
              <a:rPr lang="en" dirty="0" smtClean="0">
                <a:latin typeface="Roboto"/>
                <a:ea typeface="Roboto"/>
                <a:cs typeface="Roboto"/>
                <a:sym typeface="Roboto"/>
              </a:rPr>
              <a:t>snacks </a:t>
            </a:r>
            <a:r>
              <a:rPr lang="en" dirty="0">
                <a:latin typeface="Roboto"/>
                <a:ea typeface="Roboto"/>
                <a:cs typeface="Roboto"/>
                <a:sym typeface="Roboto"/>
              </a:rPr>
              <a:t>and </a:t>
            </a:r>
            <a:r>
              <a:rPr lang="en" dirty="0" smtClean="0">
                <a:latin typeface="Roboto"/>
                <a:ea typeface="Roboto"/>
                <a:cs typeface="Roboto"/>
                <a:sym typeface="Roboto"/>
              </a:rPr>
              <a:t>treats)</a:t>
            </a:r>
            <a:endParaRPr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0" name="Google Shape;130;p19"/>
          <p:cNvSpPr txBox="1"/>
          <p:nvPr/>
        </p:nvSpPr>
        <p:spPr>
          <a:xfrm>
            <a:off x="6057675" y="2732475"/>
            <a:ext cx="2953500" cy="1108200"/>
          </a:xfrm>
          <a:prstGeom prst="rect">
            <a:avLst/>
          </a:prstGeom>
          <a:noFill/>
          <a:ln w="28575" cap="flat" cmpd="sng">
            <a:solidFill>
              <a:srgbClr val="00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u="sng" dirty="0">
                <a:latin typeface="Roboto"/>
                <a:ea typeface="Roboto"/>
                <a:cs typeface="Roboto"/>
                <a:sym typeface="Roboto"/>
              </a:rPr>
              <a:t>Useful tip:</a:t>
            </a:r>
            <a:endParaRPr sz="1800" b="1" u="sng"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Roboto"/>
                <a:ea typeface="Roboto"/>
                <a:cs typeface="Roboto"/>
                <a:sym typeface="Roboto"/>
              </a:rPr>
              <a:t>Provide a bin bag or large carrier bags for dirty clothes to be packed in.</a:t>
            </a:r>
            <a:endParaRPr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1" name="Google Shape;131;p19"/>
          <p:cNvSpPr txBox="1"/>
          <p:nvPr/>
        </p:nvSpPr>
        <p:spPr>
          <a:xfrm>
            <a:off x="6097850" y="4008325"/>
            <a:ext cx="2953500" cy="738633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dirty="0" smtClean="0">
                <a:latin typeface="Roboto"/>
                <a:ea typeface="Roboto"/>
                <a:cs typeface="Roboto"/>
                <a:sym typeface="Roboto"/>
              </a:rPr>
              <a:t>£5 spending money for the tuckshop</a:t>
            </a:r>
            <a:endParaRPr sz="1800" b="1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2" name="Google Shape;132;p19"/>
          <p:cNvSpPr txBox="1"/>
          <p:nvPr/>
        </p:nvSpPr>
        <p:spPr>
          <a:xfrm>
            <a:off x="280635" y="716425"/>
            <a:ext cx="5073300" cy="3416290"/>
          </a:xfrm>
          <a:prstGeom prst="rect">
            <a:avLst/>
          </a:prstGeom>
          <a:noFill/>
          <a:ln w="28575" cap="flat" cmpd="sng">
            <a:solidFill>
              <a:srgbClr val="38761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en-GB" dirty="0"/>
              <a:t>T-shirts (mixture of long and short sleeve)</a:t>
            </a:r>
          </a:p>
          <a:p>
            <a:pPr lvl="0"/>
            <a:r>
              <a:rPr lang="en-GB" dirty="0"/>
              <a:t>Jumpers</a:t>
            </a:r>
          </a:p>
          <a:p>
            <a:pPr lvl="0"/>
            <a:r>
              <a:rPr lang="en-GB" dirty="0"/>
              <a:t>Trousers/leggings (not jeans)</a:t>
            </a:r>
          </a:p>
          <a:p>
            <a:pPr lvl="0"/>
            <a:r>
              <a:rPr lang="en-GB" dirty="0"/>
              <a:t>Waterproof top/coat &amp; trousers</a:t>
            </a:r>
          </a:p>
          <a:p>
            <a:pPr lvl="0"/>
            <a:r>
              <a:rPr lang="en-GB" dirty="0"/>
              <a:t>Sun hat</a:t>
            </a:r>
          </a:p>
          <a:p>
            <a:pPr lvl="0"/>
            <a:r>
              <a:rPr lang="en-GB" dirty="0"/>
              <a:t>Plenty of underwear and socks</a:t>
            </a:r>
          </a:p>
          <a:p>
            <a:pPr lvl="0"/>
            <a:r>
              <a:rPr lang="en-GB" dirty="0"/>
              <a:t>Slippers</a:t>
            </a:r>
          </a:p>
          <a:p>
            <a:pPr lvl="0"/>
            <a:r>
              <a:rPr lang="en-GB" dirty="0"/>
              <a:t>Indoor footwear</a:t>
            </a:r>
          </a:p>
          <a:p>
            <a:pPr lvl="0"/>
            <a:r>
              <a:rPr lang="en-GB" dirty="0"/>
              <a:t>Old trainers </a:t>
            </a:r>
          </a:p>
          <a:p>
            <a:pPr lvl="0"/>
            <a:r>
              <a:rPr lang="en-GB" dirty="0"/>
              <a:t>Wellington boots</a:t>
            </a:r>
          </a:p>
          <a:p>
            <a:pPr lvl="0"/>
            <a:r>
              <a:rPr lang="en-GB" dirty="0"/>
              <a:t>Towel</a:t>
            </a:r>
          </a:p>
          <a:p>
            <a:pPr lvl="0"/>
            <a:r>
              <a:rPr lang="en-GB" dirty="0"/>
              <a:t>Toiletries</a:t>
            </a:r>
          </a:p>
          <a:p>
            <a:pPr lvl="0"/>
            <a:r>
              <a:rPr lang="en-GB" dirty="0"/>
              <a:t>Couple of bin liners </a:t>
            </a:r>
          </a:p>
          <a:p>
            <a:pPr lvl="0"/>
            <a:r>
              <a:rPr lang="en-GB" dirty="0" smtClean="0"/>
              <a:t>Sun </a:t>
            </a:r>
            <a:r>
              <a:rPr lang="en-GB" dirty="0"/>
              <a:t>cream </a:t>
            </a:r>
          </a:p>
          <a:p>
            <a:pPr lvl="0"/>
            <a:r>
              <a:rPr lang="en-GB" dirty="0" smtClean="0"/>
              <a:t>A </a:t>
            </a:r>
            <a:r>
              <a:rPr lang="en-GB" dirty="0"/>
              <a:t>teddy or mascot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1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Friday 19</a:t>
            </a:r>
            <a:r>
              <a:rPr lang="en" baseline="30000" dirty="0" smtClean="0"/>
              <a:t>th</a:t>
            </a:r>
            <a:r>
              <a:rPr lang="en" dirty="0" smtClean="0"/>
              <a:t> Arrangements</a:t>
            </a:r>
            <a:endParaRPr dirty="0"/>
          </a:p>
        </p:txBody>
      </p:sp>
      <p:sp>
        <p:nvSpPr>
          <p:cNvPr id="145" name="Google Shape;145;p21"/>
          <p:cNvSpPr txBox="1">
            <a:spLocks noGrp="1"/>
          </p:cNvSpPr>
          <p:nvPr>
            <p:ph type="body" idx="1"/>
          </p:nvPr>
        </p:nvSpPr>
        <p:spPr>
          <a:xfrm>
            <a:off x="120550" y="1229875"/>
            <a:ext cx="86595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dirty="0"/>
              <a:t>Activities will continue in the morning</a:t>
            </a:r>
            <a:endParaRPr sz="21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100" dirty="0"/>
              <a:t>Lunch will be eaten at </a:t>
            </a:r>
            <a:r>
              <a:rPr lang="en-GB" sz="2100" dirty="0" err="1" smtClean="0"/>
              <a:t>Hindleap</a:t>
            </a:r>
            <a:r>
              <a:rPr lang="en-GB" sz="2100" dirty="0" smtClean="0"/>
              <a:t> Warren</a:t>
            </a:r>
            <a:endParaRPr sz="21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100" dirty="0"/>
              <a:t>Pack up and depart for return to </a:t>
            </a:r>
            <a:r>
              <a:rPr lang="en" sz="2100" dirty="0" smtClean="0"/>
              <a:t>school</a:t>
            </a:r>
            <a:endParaRPr lang="en-GB" sz="2100" dirty="0">
              <a:solidFill>
                <a:srgbClr val="FF000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100" dirty="0" smtClean="0">
                <a:solidFill>
                  <a:schemeClr val="bg2"/>
                </a:solidFill>
              </a:rPr>
              <a:t>Departing </a:t>
            </a:r>
            <a:r>
              <a:rPr lang="en-GB" sz="2100" dirty="0" err="1" smtClean="0">
                <a:solidFill>
                  <a:schemeClr val="bg2"/>
                </a:solidFill>
              </a:rPr>
              <a:t>Hindleap</a:t>
            </a:r>
            <a:r>
              <a:rPr lang="en-GB" sz="2100" dirty="0" smtClean="0">
                <a:solidFill>
                  <a:schemeClr val="bg2"/>
                </a:solidFill>
              </a:rPr>
              <a:t> Warren at 14:00</a:t>
            </a: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100" dirty="0" smtClean="0">
                <a:solidFill>
                  <a:schemeClr val="bg2"/>
                </a:solidFill>
              </a:rPr>
              <a:t>Expected to arrive at school by normal pick up 15:15. Updates will be sent if we are delayed by more than 15 minutes. </a:t>
            </a:r>
            <a:endParaRPr sz="2100" dirty="0">
              <a:solidFill>
                <a:schemeClr val="bg2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3"/>
          <p:cNvSpPr txBox="1">
            <a:spLocks noGrp="1"/>
          </p:cNvSpPr>
          <p:nvPr>
            <p:ph type="title"/>
          </p:nvPr>
        </p:nvSpPr>
        <p:spPr>
          <a:xfrm>
            <a:off x="311700" y="108625"/>
            <a:ext cx="38373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Contact during the trip</a:t>
            </a:r>
            <a:endParaRPr dirty="0"/>
          </a:p>
        </p:txBody>
      </p:sp>
      <p:sp>
        <p:nvSpPr>
          <p:cNvPr id="157" name="Google Shape;157;p23"/>
          <p:cNvSpPr txBox="1">
            <a:spLocks noGrp="1"/>
          </p:cNvSpPr>
          <p:nvPr>
            <p:ph type="body" idx="1"/>
          </p:nvPr>
        </p:nvSpPr>
        <p:spPr>
          <a:xfrm>
            <a:off x="180825" y="716425"/>
            <a:ext cx="8651400" cy="421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 dirty="0"/>
              <a:t>Twitter </a:t>
            </a:r>
            <a:endParaRPr sz="23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lang="en-GB" sz="2300" dirty="0" smtClean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300" dirty="0" smtClean="0"/>
              <a:t>A </a:t>
            </a:r>
            <a:r>
              <a:rPr lang="en" sz="2300" dirty="0"/>
              <a:t>member of staff will contact you on the contact numbers you have provided if there are any concerns during the trip. </a:t>
            </a:r>
            <a:r>
              <a:rPr lang="en" sz="2300" b="1" dirty="0">
                <a:solidFill>
                  <a:srgbClr val="9900FF"/>
                </a:solidFill>
              </a:rPr>
              <a:t>Please inform the office immediately if your details change.</a:t>
            </a:r>
            <a:endParaRPr sz="2300" b="1" dirty="0">
              <a:solidFill>
                <a:srgbClr val="9900FF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300" dirty="0"/>
              <a:t>Pleaser answer an unknown number - it may be Miss </a:t>
            </a:r>
            <a:r>
              <a:rPr lang="en" sz="2300" dirty="0" smtClean="0"/>
              <a:t>Jenkins </a:t>
            </a:r>
            <a:r>
              <a:rPr lang="en" sz="2300" dirty="0"/>
              <a:t>or Mrs Ali calling from a mobile!</a:t>
            </a:r>
            <a:endParaRPr sz="2300" dirty="0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4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happens next?</a:t>
            </a:r>
            <a:endParaRPr/>
          </a:p>
        </p:txBody>
      </p:sp>
      <p:sp>
        <p:nvSpPr>
          <p:cNvPr id="163" name="Google Shape;163;p24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1603200"/>
          </a:xfrm>
          <a:prstGeom prst="rect">
            <a:avLst/>
          </a:prstGeom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2700" dirty="0" smtClean="0"/>
              <a:t>&gt; </a:t>
            </a:r>
            <a:r>
              <a:rPr lang="en" sz="2700" dirty="0"/>
              <a:t>Activities will be shared and arrangements will be and explained to the children</a:t>
            </a:r>
            <a:endParaRPr sz="2700" dirty="0"/>
          </a:p>
        </p:txBody>
      </p:sp>
      <p:sp>
        <p:nvSpPr>
          <p:cNvPr id="164" name="Google Shape;164;p24"/>
          <p:cNvSpPr txBox="1"/>
          <p:nvPr/>
        </p:nvSpPr>
        <p:spPr>
          <a:xfrm>
            <a:off x="311425" y="3194600"/>
            <a:ext cx="6339000" cy="1477500"/>
          </a:xfrm>
          <a:prstGeom prst="rect">
            <a:avLst/>
          </a:prstGeom>
          <a:noFill/>
          <a:ln w="28575" cap="flat" cmpd="sng">
            <a:solidFill>
              <a:srgbClr val="38761D"/>
            </a:solidFill>
            <a:prstDash val="lg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dirty="0">
                <a:latin typeface="Roboto"/>
                <a:ea typeface="Roboto"/>
                <a:cs typeface="Roboto"/>
                <a:sym typeface="Roboto"/>
              </a:rPr>
              <a:t>Any further questions?</a:t>
            </a:r>
            <a:endParaRPr sz="2100"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dirty="0">
                <a:latin typeface="Roboto"/>
                <a:ea typeface="Roboto"/>
                <a:cs typeface="Roboto"/>
                <a:sym typeface="Roboto"/>
              </a:rPr>
              <a:t>Please contact Miss </a:t>
            </a:r>
            <a:r>
              <a:rPr lang="en" sz="2100" dirty="0" smtClean="0">
                <a:latin typeface="Roboto"/>
                <a:ea typeface="Roboto"/>
                <a:cs typeface="Roboto"/>
                <a:sym typeface="Roboto"/>
              </a:rPr>
              <a:t>Jenkins, Miss Nelson or </a:t>
            </a:r>
            <a:r>
              <a:rPr lang="en" sz="2100" dirty="0">
                <a:latin typeface="Roboto"/>
                <a:ea typeface="Roboto"/>
                <a:cs typeface="Roboto"/>
                <a:sym typeface="Roboto"/>
              </a:rPr>
              <a:t>Mrs Ali if you have any further questions.</a:t>
            </a:r>
            <a:endParaRPr sz="2100" dirty="0"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eometric">
  <a:themeElements>
    <a:clrScheme name="Geometric">
      <a:dk1>
        <a:srgbClr val="2A3990"/>
      </a:dk1>
      <a:lt1>
        <a:srgbClr val="FFFFFF"/>
      </a:lt1>
      <a:dk2>
        <a:srgbClr val="434343"/>
      </a:dk2>
      <a:lt2>
        <a:srgbClr val="999999"/>
      </a:lt2>
      <a:accent1>
        <a:srgbClr val="212D74"/>
      </a:accent1>
      <a:accent2>
        <a:srgbClr val="3949AB"/>
      </a:accent2>
      <a:accent3>
        <a:srgbClr val="9C254D"/>
      </a:accent3>
      <a:accent4>
        <a:srgbClr val="D23369"/>
      </a:accent4>
      <a:accent5>
        <a:srgbClr val="F06292"/>
      </a:accent5>
      <a:accent6>
        <a:srgbClr val="7890CD"/>
      </a:accent6>
      <a:hlink>
        <a:srgbClr val="F06292"/>
      </a:hlink>
      <a:folHlink>
        <a:srgbClr val="F0629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541</Words>
  <Application>Microsoft Office PowerPoint</Application>
  <PresentationFormat>On-screen Show (16:9)</PresentationFormat>
  <Paragraphs>84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Roboto</vt:lpstr>
      <vt:lpstr>Arial</vt:lpstr>
      <vt:lpstr>Geometric</vt:lpstr>
      <vt:lpstr>Hindleap Warren</vt:lpstr>
      <vt:lpstr>Staff Attending</vt:lpstr>
      <vt:lpstr>Wednesday 17th Arrangements</vt:lpstr>
      <vt:lpstr>Medication</vt:lpstr>
      <vt:lpstr>Accomodation</vt:lpstr>
      <vt:lpstr>Activities:</vt:lpstr>
      <vt:lpstr>Food </vt:lpstr>
      <vt:lpstr>Kit List</vt:lpstr>
      <vt:lpstr>Friday 19th Arrangements</vt:lpstr>
      <vt:lpstr>Contact during the trip</vt:lpstr>
      <vt:lpstr>What happens next?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Thames Young Mariners</dc:title>
  <dc:creator>RDSUser</dc:creator>
  <cp:lastModifiedBy>Gill Kosbab</cp:lastModifiedBy>
  <cp:revision>19</cp:revision>
  <dcterms:modified xsi:type="dcterms:W3CDTF">2023-05-04T08:17:59Z</dcterms:modified>
</cp:coreProperties>
</file>