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0" r:id="rId3"/>
    <p:sldId id="271" r:id="rId4"/>
    <p:sldId id="272" r:id="rId5"/>
    <p:sldId id="273" r:id="rId6"/>
    <p:sldId id="257" r:id="rId7"/>
    <p:sldId id="265" r:id="rId8"/>
    <p:sldId id="266" r:id="rId9"/>
    <p:sldId id="259" r:id="rId10"/>
    <p:sldId id="278" r:id="rId11"/>
    <p:sldId id="279" r:id="rId12"/>
    <p:sldId id="280" r:id="rId13"/>
    <p:sldId id="281" r:id="rId14"/>
    <p:sldId id="282" r:id="rId15"/>
    <p:sldId id="264" r:id="rId16"/>
    <p:sldId id="263" r:id="rId17"/>
    <p:sldId id="258" r:id="rId18"/>
    <p:sldId id="268" r:id="rId19"/>
    <p:sldId id="275" r:id="rId20"/>
    <p:sldId id="276" r:id="rId21"/>
    <p:sldId id="277" r:id="rId22"/>
    <p:sldId id="267" r:id="rId2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3649124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2254572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4232214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8EFDC75-30B8-4E8D-ADC4-3D90571C7ED9}"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1007133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8EFDC75-30B8-4E8D-ADC4-3D90571C7ED9}" type="datetimeFigureOut">
              <a:rPr lang="en-GB" smtClean="0"/>
              <a:t>22/11/2023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2714618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EFDC75-30B8-4E8D-ADC4-3D90571C7ED9}" type="datetimeFigureOut">
              <a:rPr lang="en-GB" smtClean="0"/>
              <a:t>22/11/2023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2283145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FDC75-30B8-4E8D-ADC4-3D90571C7ED9}" type="datetimeFigureOut">
              <a:rPr lang="en-GB" smtClean="0"/>
              <a:t>22/11/2023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3188755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EFDC75-30B8-4E8D-ADC4-3D90571C7ED9}"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301900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8EFDC75-30B8-4E8D-ADC4-3D90571C7ED9}"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2846544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51355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01209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1505073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1222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34200686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16265969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FDC75-30B8-4E8D-ADC4-3D90571C7ED9}"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86EEF1-7177-48AD-850F-C6D0B43ACA8A}" type="slidenum">
              <a:rPr lang="en-GB" smtClean="0"/>
              <a:t>‹#›</a:t>
            </a:fld>
            <a:endParaRPr lang="en-GB"/>
          </a:p>
        </p:txBody>
      </p:sp>
    </p:spTree>
    <p:extLst>
      <p:ext uri="{BB962C8B-B14F-4D97-AF65-F5344CB8AC3E}">
        <p14:creationId xmlns:p14="http://schemas.microsoft.com/office/powerpoint/2010/main" val="617217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8EFDC75-30B8-4E8D-ADC4-3D90571C7ED9}" type="datetimeFigureOut">
              <a:rPr lang="en-GB" smtClean="0"/>
              <a:t>22/11/2023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986EEF1-7177-48AD-850F-C6D0B43ACA8A}" type="slidenum">
              <a:rPr lang="en-GB" smtClean="0"/>
              <a:t>‹#›</a:t>
            </a:fld>
            <a:endParaRPr lang="en-GB"/>
          </a:p>
        </p:txBody>
      </p:sp>
    </p:spTree>
    <p:extLst>
      <p:ext uri="{BB962C8B-B14F-4D97-AF65-F5344CB8AC3E}">
        <p14:creationId xmlns:p14="http://schemas.microsoft.com/office/powerpoint/2010/main" val="25848720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1573" y="1810883"/>
            <a:ext cx="8142472" cy="1081213"/>
          </a:xfrm>
        </p:spPr>
        <p:txBody>
          <a:bodyPr/>
          <a:lstStyle/>
          <a:p>
            <a:r>
              <a:rPr lang="en-GB" dirty="0" smtClean="0">
                <a:solidFill>
                  <a:srgbClr val="C00000"/>
                </a:solidFill>
              </a:rPr>
              <a:t>Parent Forum on Design and Technology</a:t>
            </a:r>
            <a:endParaRPr lang="en-GB" dirty="0">
              <a:solidFill>
                <a:srgbClr val="C00000"/>
              </a:solidFill>
            </a:endParaRPr>
          </a:p>
        </p:txBody>
      </p:sp>
      <p:sp>
        <p:nvSpPr>
          <p:cNvPr id="3" name="Subtitle 2"/>
          <p:cNvSpPr>
            <a:spLocks noGrp="1"/>
          </p:cNvSpPr>
          <p:nvPr>
            <p:ph type="subTitle" idx="1"/>
          </p:nvPr>
        </p:nvSpPr>
        <p:spPr>
          <a:xfrm>
            <a:off x="1463128" y="2669222"/>
            <a:ext cx="7766936" cy="1096899"/>
          </a:xfrm>
        </p:spPr>
        <p:txBody>
          <a:bodyPr/>
          <a:lstStyle/>
          <a:p>
            <a:r>
              <a:rPr lang="en-GB" b="1" i="1" dirty="0" smtClean="0">
                <a:solidFill>
                  <a:srgbClr val="C00000"/>
                </a:solidFill>
              </a:rPr>
              <a:t>2023 </a:t>
            </a:r>
            <a:endParaRPr lang="en-GB" b="1" i="1" dirty="0">
              <a:solidFill>
                <a:srgbClr val="C00000"/>
              </a:solidFill>
            </a:endParaRPr>
          </a:p>
        </p:txBody>
      </p:sp>
      <p:pic>
        <p:nvPicPr>
          <p:cNvPr id="4" name="Picture 3"/>
          <p:cNvPicPr>
            <a:picLocks noChangeAspect="1"/>
          </p:cNvPicPr>
          <p:nvPr/>
        </p:nvPicPr>
        <p:blipFill>
          <a:blip r:embed="rId2"/>
          <a:stretch>
            <a:fillRect/>
          </a:stretch>
        </p:blipFill>
        <p:spPr>
          <a:xfrm>
            <a:off x="7863459" y="84316"/>
            <a:ext cx="4082906" cy="992010"/>
          </a:xfrm>
          <a:prstGeom prst="rect">
            <a:avLst/>
          </a:prstGeom>
        </p:spPr>
      </p:pic>
      <p:sp>
        <p:nvSpPr>
          <p:cNvPr id="5" name="Title 1"/>
          <p:cNvSpPr txBox="1">
            <a:spLocks/>
          </p:cNvSpPr>
          <p:nvPr/>
        </p:nvSpPr>
        <p:spPr>
          <a:xfrm>
            <a:off x="648393" y="4083853"/>
            <a:ext cx="9875520" cy="703811"/>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2800" dirty="0" smtClean="0">
                <a:solidFill>
                  <a:srgbClr val="C00000"/>
                </a:solidFill>
              </a:rPr>
              <a:t>DT lead: Cassie Dobson</a:t>
            </a:r>
            <a:endParaRPr lang="en-GB" sz="2800" dirty="0">
              <a:solidFill>
                <a:srgbClr val="C00000"/>
              </a:solidFill>
            </a:endParaRPr>
          </a:p>
        </p:txBody>
      </p:sp>
    </p:spTree>
    <p:extLst>
      <p:ext uri="{BB962C8B-B14F-4D97-AF65-F5344CB8AC3E}">
        <p14:creationId xmlns:p14="http://schemas.microsoft.com/office/powerpoint/2010/main" val="36551980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39684" y="776883"/>
            <a:ext cx="3650673" cy="5561306"/>
          </a:xfrm>
          <a:prstGeom prst="rect">
            <a:avLst/>
          </a:prstGeom>
        </p:spPr>
      </p:pic>
      <p:pic>
        <p:nvPicPr>
          <p:cNvPr id="5" name="Picture 4"/>
          <p:cNvPicPr>
            <a:picLocks noChangeAspect="1"/>
          </p:cNvPicPr>
          <p:nvPr/>
        </p:nvPicPr>
        <p:blipFill>
          <a:blip r:embed="rId3"/>
          <a:stretch>
            <a:fillRect/>
          </a:stretch>
        </p:blipFill>
        <p:spPr>
          <a:xfrm>
            <a:off x="4069166" y="796043"/>
            <a:ext cx="3345787" cy="5542146"/>
          </a:xfrm>
          <a:prstGeom prst="rect">
            <a:avLst/>
          </a:prstGeom>
        </p:spPr>
      </p:pic>
      <p:pic>
        <p:nvPicPr>
          <p:cNvPr id="6" name="Picture 5"/>
          <p:cNvPicPr>
            <a:picLocks noChangeAspect="1"/>
          </p:cNvPicPr>
          <p:nvPr/>
        </p:nvPicPr>
        <p:blipFill>
          <a:blip r:embed="rId4"/>
          <a:stretch>
            <a:fillRect/>
          </a:stretch>
        </p:blipFill>
        <p:spPr>
          <a:xfrm>
            <a:off x="7735944" y="507908"/>
            <a:ext cx="4093067" cy="6118415"/>
          </a:xfrm>
          <a:prstGeom prst="rect">
            <a:avLst/>
          </a:prstGeom>
        </p:spPr>
      </p:pic>
    </p:spTree>
    <p:extLst>
      <p:ext uri="{BB962C8B-B14F-4D97-AF65-F5344CB8AC3E}">
        <p14:creationId xmlns:p14="http://schemas.microsoft.com/office/powerpoint/2010/main" val="28597503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2484" y="66501"/>
            <a:ext cx="3676009" cy="5979535"/>
          </a:xfrm>
          <a:prstGeom prst="rect">
            <a:avLst/>
          </a:prstGeom>
        </p:spPr>
      </p:pic>
      <p:pic>
        <p:nvPicPr>
          <p:cNvPr id="5" name="Picture 4"/>
          <p:cNvPicPr>
            <a:picLocks noChangeAspect="1"/>
          </p:cNvPicPr>
          <p:nvPr/>
        </p:nvPicPr>
        <p:blipFill>
          <a:blip r:embed="rId3"/>
          <a:stretch>
            <a:fillRect/>
          </a:stretch>
        </p:blipFill>
        <p:spPr>
          <a:xfrm>
            <a:off x="4063462" y="916132"/>
            <a:ext cx="3791326" cy="5941868"/>
          </a:xfrm>
          <a:prstGeom prst="rect">
            <a:avLst/>
          </a:prstGeom>
        </p:spPr>
      </p:pic>
      <p:pic>
        <p:nvPicPr>
          <p:cNvPr id="6" name="Picture 5"/>
          <p:cNvPicPr>
            <a:picLocks noChangeAspect="1"/>
          </p:cNvPicPr>
          <p:nvPr/>
        </p:nvPicPr>
        <p:blipFill>
          <a:blip r:embed="rId4"/>
          <a:stretch>
            <a:fillRect/>
          </a:stretch>
        </p:blipFill>
        <p:spPr>
          <a:xfrm>
            <a:off x="8109758" y="109538"/>
            <a:ext cx="3886200" cy="6067425"/>
          </a:xfrm>
          <a:prstGeom prst="rect">
            <a:avLst/>
          </a:prstGeom>
        </p:spPr>
      </p:pic>
    </p:spTree>
    <p:extLst>
      <p:ext uri="{BB962C8B-B14F-4D97-AF65-F5344CB8AC3E}">
        <p14:creationId xmlns:p14="http://schemas.microsoft.com/office/powerpoint/2010/main" val="20749025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0698" r="12675"/>
          <a:stretch/>
        </p:blipFill>
        <p:spPr>
          <a:xfrm>
            <a:off x="615142" y="538118"/>
            <a:ext cx="3266902" cy="5781762"/>
          </a:xfrm>
          <a:prstGeom prst="rect">
            <a:avLst/>
          </a:prstGeom>
        </p:spPr>
      </p:pic>
      <p:pic>
        <p:nvPicPr>
          <p:cNvPr id="5" name="Picture 4"/>
          <p:cNvPicPr>
            <a:picLocks noChangeAspect="1"/>
          </p:cNvPicPr>
          <p:nvPr/>
        </p:nvPicPr>
        <p:blipFill>
          <a:blip r:embed="rId3"/>
          <a:stretch>
            <a:fillRect/>
          </a:stretch>
        </p:blipFill>
        <p:spPr>
          <a:xfrm>
            <a:off x="4042584" y="997743"/>
            <a:ext cx="3815872" cy="5322137"/>
          </a:xfrm>
          <a:prstGeom prst="rect">
            <a:avLst/>
          </a:prstGeom>
        </p:spPr>
      </p:pic>
      <p:pic>
        <p:nvPicPr>
          <p:cNvPr id="6" name="Picture 5"/>
          <p:cNvPicPr>
            <a:picLocks noChangeAspect="1"/>
          </p:cNvPicPr>
          <p:nvPr/>
        </p:nvPicPr>
        <p:blipFill>
          <a:blip r:embed="rId4"/>
          <a:stretch>
            <a:fillRect/>
          </a:stretch>
        </p:blipFill>
        <p:spPr>
          <a:xfrm>
            <a:off x="8006644" y="167544"/>
            <a:ext cx="4002665" cy="6542818"/>
          </a:xfrm>
          <a:prstGeom prst="rect">
            <a:avLst/>
          </a:prstGeom>
        </p:spPr>
      </p:pic>
    </p:spTree>
    <p:extLst>
      <p:ext uri="{BB962C8B-B14F-4D97-AF65-F5344CB8AC3E}">
        <p14:creationId xmlns:p14="http://schemas.microsoft.com/office/powerpoint/2010/main" val="16972079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12506" y="856212"/>
            <a:ext cx="3727627" cy="5444402"/>
          </a:xfrm>
          <a:prstGeom prst="rect">
            <a:avLst/>
          </a:prstGeom>
        </p:spPr>
      </p:pic>
      <p:pic>
        <p:nvPicPr>
          <p:cNvPr id="5" name="Picture 4"/>
          <p:cNvPicPr>
            <a:picLocks noChangeAspect="1"/>
          </p:cNvPicPr>
          <p:nvPr/>
        </p:nvPicPr>
        <p:blipFill>
          <a:blip r:embed="rId3"/>
          <a:stretch>
            <a:fillRect/>
          </a:stretch>
        </p:blipFill>
        <p:spPr>
          <a:xfrm>
            <a:off x="3990888" y="856212"/>
            <a:ext cx="3606945" cy="5583133"/>
          </a:xfrm>
          <a:prstGeom prst="rect">
            <a:avLst/>
          </a:prstGeom>
        </p:spPr>
      </p:pic>
      <p:pic>
        <p:nvPicPr>
          <p:cNvPr id="6" name="Picture 5"/>
          <p:cNvPicPr>
            <a:picLocks noChangeAspect="1"/>
          </p:cNvPicPr>
          <p:nvPr/>
        </p:nvPicPr>
        <p:blipFill>
          <a:blip r:embed="rId4"/>
          <a:stretch>
            <a:fillRect/>
          </a:stretch>
        </p:blipFill>
        <p:spPr>
          <a:xfrm>
            <a:off x="7852757" y="856212"/>
            <a:ext cx="3651798" cy="5618809"/>
          </a:xfrm>
          <a:prstGeom prst="rect">
            <a:avLst/>
          </a:prstGeom>
        </p:spPr>
      </p:pic>
    </p:spTree>
    <p:extLst>
      <p:ext uri="{BB962C8B-B14F-4D97-AF65-F5344CB8AC3E}">
        <p14:creationId xmlns:p14="http://schemas.microsoft.com/office/powerpoint/2010/main" val="4163367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2217" y="1027906"/>
            <a:ext cx="9831977" cy="5605650"/>
          </a:xfrm>
        </p:spPr>
        <p:txBody>
          <a:bodyPr>
            <a:normAutofit/>
          </a:bodyPr>
          <a:lstStyle/>
          <a:p>
            <a:r>
              <a:rPr lang="en-GB" sz="5400" b="1" dirty="0" smtClean="0">
                <a:solidFill>
                  <a:srgbClr val="C00000"/>
                </a:solidFill>
              </a:rPr>
              <a:t>CPS DT Successes </a:t>
            </a:r>
          </a:p>
          <a:p>
            <a:pPr>
              <a:buFontTx/>
              <a:buChar char="-"/>
            </a:pPr>
            <a:r>
              <a:rPr lang="en-GB" sz="2400" dirty="0" smtClean="0"/>
              <a:t>Each class is teaching high quality DT through every year group</a:t>
            </a:r>
          </a:p>
          <a:p>
            <a:pPr>
              <a:buFontTx/>
              <a:buChar char="-"/>
            </a:pPr>
            <a:r>
              <a:rPr lang="en-GB" sz="2400" dirty="0" err="1" smtClean="0"/>
              <a:t>Kapow</a:t>
            </a:r>
            <a:r>
              <a:rPr lang="en-GB" sz="2400" dirty="0" smtClean="0"/>
              <a:t> Design and Technology scheme (KS1 &amp; 2)</a:t>
            </a:r>
          </a:p>
          <a:p>
            <a:pPr>
              <a:buFontTx/>
              <a:buChar char="-"/>
            </a:pPr>
            <a:r>
              <a:rPr lang="en-GB" sz="2400" dirty="0" smtClean="0"/>
              <a:t>Assessment system in place</a:t>
            </a:r>
          </a:p>
          <a:p>
            <a:pPr>
              <a:buFontTx/>
              <a:buChar char="-"/>
            </a:pPr>
            <a:r>
              <a:rPr lang="en-GB" sz="2400" dirty="0" smtClean="0"/>
              <a:t>Clear progression in skills and knowledge</a:t>
            </a:r>
          </a:p>
          <a:p>
            <a:pPr>
              <a:buFontTx/>
              <a:buChar char="-"/>
            </a:pPr>
            <a:r>
              <a:rPr lang="en-GB" sz="2400" dirty="0" smtClean="0"/>
              <a:t>All strands of NC covered</a:t>
            </a:r>
          </a:p>
          <a:p>
            <a:pPr>
              <a:buFontTx/>
              <a:buChar char="-"/>
            </a:pPr>
            <a:r>
              <a:rPr lang="en-GB" sz="2400" dirty="0" smtClean="0"/>
              <a:t>DT Day</a:t>
            </a:r>
          </a:p>
          <a:p>
            <a:pPr>
              <a:buFontTx/>
              <a:buChar char="-"/>
            </a:pPr>
            <a:r>
              <a:rPr lang="en-GB" sz="2400" dirty="0" smtClean="0"/>
              <a:t>Real buzz around DT amongst children and staff</a:t>
            </a:r>
          </a:p>
          <a:p>
            <a:pPr>
              <a:buFontTx/>
              <a:buChar char="-"/>
            </a:pPr>
            <a:endParaRPr lang="en-GB" sz="2600" dirty="0"/>
          </a:p>
          <a:p>
            <a:pPr marL="0" indent="0">
              <a:buNone/>
            </a:pPr>
            <a:endParaRPr lang="en-GB" sz="2000" dirty="0"/>
          </a:p>
        </p:txBody>
      </p:sp>
      <p:pic>
        <p:nvPicPr>
          <p:cNvPr id="4" name="Picture 3"/>
          <p:cNvPicPr>
            <a:picLocks noChangeAspect="1"/>
          </p:cNvPicPr>
          <p:nvPr/>
        </p:nvPicPr>
        <p:blipFill>
          <a:blip r:embed="rId2"/>
          <a:stretch>
            <a:fillRect/>
          </a:stretch>
        </p:blipFill>
        <p:spPr>
          <a:xfrm>
            <a:off x="8002209" y="34172"/>
            <a:ext cx="4084674" cy="993734"/>
          </a:xfrm>
          <a:prstGeom prst="rect">
            <a:avLst/>
          </a:prstGeom>
        </p:spPr>
      </p:pic>
    </p:spTree>
    <p:extLst>
      <p:ext uri="{BB962C8B-B14F-4D97-AF65-F5344CB8AC3E}">
        <p14:creationId xmlns:p14="http://schemas.microsoft.com/office/powerpoint/2010/main" val="5318896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00000"/>
                </a:solidFill>
              </a:rPr>
              <a:t>Design and Technology vision</a:t>
            </a:r>
            <a:endParaRPr lang="en-GB" dirty="0">
              <a:solidFill>
                <a:srgbClr val="C00000"/>
              </a:solidFill>
            </a:endParaRPr>
          </a:p>
        </p:txBody>
      </p:sp>
      <p:sp>
        <p:nvSpPr>
          <p:cNvPr id="3" name="Content Placeholder 2"/>
          <p:cNvSpPr>
            <a:spLocks noGrp="1"/>
          </p:cNvSpPr>
          <p:nvPr>
            <p:ph idx="1"/>
          </p:nvPr>
        </p:nvSpPr>
        <p:spPr>
          <a:xfrm>
            <a:off x="423949" y="1762298"/>
            <a:ext cx="10806545" cy="4854633"/>
          </a:xfrm>
        </p:spPr>
        <p:txBody>
          <a:bodyPr>
            <a:normAutofit fontScale="92500"/>
          </a:bodyPr>
          <a:lstStyle/>
          <a:p>
            <a:pPr marL="228600" lvl="0" indent="-228600" defTabSz="914400">
              <a:lnSpc>
                <a:spcPct val="90000"/>
              </a:lnSpc>
              <a:buClrTx/>
              <a:buSzTx/>
              <a:buFont typeface="Arial" panose="020B0604020202020204" pitchFamily="34" charset="0"/>
              <a:buChar char="•"/>
            </a:pPr>
            <a:r>
              <a:rPr lang="en-GB" sz="2800" dirty="0">
                <a:solidFill>
                  <a:prstClr val="black"/>
                </a:solidFill>
                <a:latin typeface="Calibri" panose="020F0502020204030204"/>
              </a:rPr>
              <a:t>Design Technology is developing the skills to creatively design and make products that solve real and relevant problems. Children have the opportunity to showcase their creativity and use problem solving skills through a range of challenges. They work both as individuals and in teams to develop ideas and designs; evaluating their product throughout.</a:t>
            </a:r>
          </a:p>
          <a:p>
            <a:pPr marL="228600" lvl="0" indent="-228600" defTabSz="914400">
              <a:lnSpc>
                <a:spcPct val="90000"/>
              </a:lnSpc>
              <a:buClrTx/>
              <a:buSzTx/>
              <a:buFont typeface="Arial" panose="020B0604020202020204" pitchFamily="34" charset="0"/>
              <a:buChar char="•"/>
            </a:pPr>
            <a:r>
              <a:rPr lang="en-GB" sz="2800" dirty="0">
                <a:solidFill>
                  <a:prstClr val="black"/>
                </a:solidFill>
                <a:latin typeface="Calibri" panose="020F0502020204030204"/>
              </a:rPr>
              <a:t>It is important that children understand the processes of designing; from planning to making, evaluating and refinement. During the teaching of design and technology, a wide range of new skills will be acquired as children work with a range of materials, including woodwork, sewing and cooking. It also draws upon the knowledge of other subjects, such as Mathematics, Science, ICT and Art. Children will also develop the life skills and knowledge associated with healthy living, food nutrition and cookery; refining and substituting ingredients to improve dishes.</a:t>
            </a:r>
          </a:p>
          <a:p>
            <a:endParaRPr lang="en-GB" dirty="0"/>
          </a:p>
        </p:txBody>
      </p:sp>
    </p:spTree>
    <p:extLst>
      <p:ext uri="{BB962C8B-B14F-4D97-AF65-F5344CB8AC3E}">
        <p14:creationId xmlns:p14="http://schemas.microsoft.com/office/powerpoint/2010/main" val="3492660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943859" cy="1320800"/>
          </a:xfrm>
        </p:spPr>
        <p:txBody>
          <a:bodyPr>
            <a:normAutofit fontScale="90000"/>
          </a:bodyPr>
          <a:lstStyle/>
          <a:p>
            <a:r>
              <a:rPr lang="en-GB" dirty="0">
                <a:solidFill>
                  <a:prstClr val="black"/>
                </a:solidFill>
              </a:rPr>
              <a:t>The National Curriculum for </a:t>
            </a:r>
            <a:r>
              <a:rPr lang="en-GB" dirty="0" smtClean="0">
                <a:solidFill>
                  <a:prstClr val="black"/>
                </a:solidFill>
              </a:rPr>
              <a:t>Design and Technology</a:t>
            </a:r>
            <a:br>
              <a:rPr lang="en-GB" dirty="0" smtClean="0">
                <a:solidFill>
                  <a:prstClr val="black"/>
                </a:solidFill>
              </a:rPr>
            </a:br>
            <a:r>
              <a:rPr lang="en-GB" dirty="0" smtClean="0">
                <a:solidFill>
                  <a:prstClr val="black"/>
                </a:solidFill>
              </a:rPr>
              <a:t> </a:t>
            </a:r>
            <a:r>
              <a:rPr lang="en-GB" dirty="0">
                <a:solidFill>
                  <a:prstClr val="black"/>
                </a:solidFill>
              </a:rPr>
              <a:t>aims to ensure that all children:</a:t>
            </a:r>
            <a:br>
              <a:rPr lang="en-GB" dirty="0">
                <a:solidFill>
                  <a:prstClr val="black"/>
                </a:solidFill>
              </a:rPr>
            </a:br>
            <a:endParaRPr lang="en-GB" dirty="0"/>
          </a:p>
        </p:txBody>
      </p:sp>
      <p:sp>
        <p:nvSpPr>
          <p:cNvPr id="3" name="Content Placeholder 2"/>
          <p:cNvSpPr>
            <a:spLocks noGrp="1"/>
          </p:cNvSpPr>
          <p:nvPr>
            <p:ph idx="1"/>
          </p:nvPr>
        </p:nvSpPr>
        <p:spPr>
          <a:xfrm>
            <a:off x="677334" y="2160589"/>
            <a:ext cx="9680324" cy="4157084"/>
          </a:xfrm>
        </p:spPr>
        <p:txBody>
          <a:bodyPr>
            <a:normAutofit lnSpcReduction="10000"/>
          </a:bodyPr>
          <a:lstStyle/>
          <a:p>
            <a:pPr lvl="0">
              <a:buFontTx/>
              <a:buChar char="-"/>
            </a:pPr>
            <a:r>
              <a:rPr lang="en-GB" sz="2000" dirty="0" smtClean="0">
                <a:solidFill>
                  <a:prstClr val="black"/>
                </a:solidFill>
              </a:rPr>
              <a:t>develop </a:t>
            </a:r>
            <a:r>
              <a:rPr lang="en-GB" sz="2000" dirty="0">
                <a:solidFill>
                  <a:prstClr val="black"/>
                </a:solidFill>
              </a:rPr>
              <a:t>the creative, technical and practical expertise needed to perform everyday </a:t>
            </a:r>
            <a:r>
              <a:rPr lang="en-GB" sz="2000" dirty="0" smtClean="0">
                <a:solidFill>
                  <a:prstClr val="black"/>
                </a:solidFill>
              </a:rPr>
              <a:t>tasks confidently </a:t>
            </a:r>
            <a:r>
              <a:rPr lang="en-GB" sz="2000" dirty="0">
                <a:solidFill>
                  <a:prstClr val="black"/>
                </a:solidFill>
              </a:rPr>
              <a:t>and to participate successfully in an increasingly technological </a:t>
            </a:r>
            <a:r>
              <a:rPr lang="en-GB" sz="2000" dirty="0" smtClean="0">
                <a:solidFill>
                  <a:prstClr val="black"/>
                </a:solidFill>
              </a:rPr>
              <a:t>world</a:t>
            </a:r>
          </a:p>
          <a:p>
            <a:pPr marL="0" lvl="0" indent="0">
              <a:buNone/>
            </a:pPr>
            <a:endParaRPr lang="en-GB" sz="2000" dirty="0">
              <a:solidFill>
                <a:prstClr val="black"/>
              </a:solidFill>
            </a:endParaRPr>
          </a:p>
          <a:p>
            <a:pPr lvl="0">
              <a:buFontTx/>
              <a:buChar char="-"/>
            </a:pPr>
            <a:r>
              <a:rPr lang="en-GB" sz="2000" dirty="0" smtClean="0">
                <a:solidFill>
                  <a:prstClr val="black"/>
                </a:solidFill>
              </a:rPr>
              <a:t>build </a:t>
            </a:r>
            <a:r>
              <a:rPr lang="en-GB" sz="2000" dirty="0">
                <a:solidFill>
                  <a:prstClr val="black"/>
                </a:solidFill>
              </a:rPr>
              <a:t>and apply a repertoire of knowledge, understanding and skills in order to design and </a:t>
            </a:r>
            <a:r>
              <a:rPr lang="en-GB" sz="2000" dirty="0" smtClean="0">
                <a:solidFill>
                  <a:prstClr val="black"/>
                </a:solidFill>
              </a:rPr>
              <a:t>make </a:t>
            </a:r>
            <a:r>
              <a:rPr lang="en-GB" sz="2000" dirty="0">
                <a:solidFill>
                  <a:prstClr val="black"/>
                </a:solidFill>
              </a:rPr>
              <a:t>high-quality   prototypes and products for a wide range of </a:t>
            </a:r>
            <a:r>
              <a:rPr lang="en-GB" sz="2000" dirty="0" smtClean="0">
                <a:solidFill>
                  <a:prstClr val="black"/>
                </a:solidFill>
              </a:rPr>
              <a:t>users.</a:t>
            </a:r>
          </a:p>
          <a:p>
            <a:pPr marL="0" lvl="0" indent="0">
              <a:buNone/>
            </a:pPr>
            <a:endParaRPr lang="en-GB" sz="2000" dirty="0">
              <a:solidFill>
                <a:prstClr val="black"/>
              </a:solidFill>
            </a:endParaRPr>
          </a:p>
          <a:p>
            <a:pPr lvl="0">
              <a:buFontTx/>
              <a:buChar char="-"/>
            </a:pPr>
            <a:r>
              <a:rPr lang="en-GB" sz="2000" dirty="0" smtClean="0">
                <a:solidFill>
                  <a:prstClr val="black"/>
                </a:solidFill>
              </a:rPr>
              <a:t>critique</a:t>
            </a:r>
            <a:r>
              <a:rPr lang="en-GB" sz="2000" dirty="0">
                <a:solidFill>
                  <a:prstClr val="black"/>
                </a:solidFill>
              </a:rPr>
              <a:t>, evaluate and test their ideas and products and the work of </a:t>
            </a:r>
            <a:r>
              <a:rPr lang="en-GB" sz="2000" dirty="0" smtClean="0">
                <a:solidFill>
                  <a:prstClr val="black"/>
                </a:solidFill>
              </a:rPr>
              <a:t>others.</a:t>
            </a:r>
          </a:p>
          <a:p>
            <a:pPr lvl="0">
              <a:buFontTx/>
              <a:buChar char="-"/>
            </a:pPr>
            <a:endParaRPr lang="en-GB" sz="2000" dirty="0">
              <a:solidFill>
                <a:prstClr val="black"/>
              </a:solidFill>
            </a:endParaRPr>
          </a:p>
          <a:p>
            <a:pPr lvl="0">
              <a:buFontTx/>
              <a:buChar char="-"/>
            </a:pPr>
            <a:r>
              <a:rPr lang="en-GB" sz="2000" dirty="0" smtClean="0">
                <a:solidFill>
                  <a:prstClr val="black"/>
                </a:solidFill>
              </a:rPr>
              <a:t>understand </a:t>
            </a:r>
            <a:r>
              <a:rPr lang="en-GB" sz="2000" dirty="0">
                <a:solidFill>
                  <a:prstClr val="black"/>
                </a:solidFill>
              </a:rPr>
              <a:t>and apply the principles of nutrition and learn how to cook.</a:t>
            </a:r>
          </a:p>
          <a:p>
            <a:endParaRPr lang="en-GB" dirty="0"/>
          </a:p>
          <a:p>
            <a:endParaRPr lang="en-GB" dirty="0"/>
          </a:p>
        </p:txBody>
      </p:sp>
    </p:spTree>
    <p:extLst>
      <p:ext uri="{BB962C8B-B14F-4D97-AF65-F5344CB8AC3E}">
        <p14:creationId xmlns:p14="http://schemas.microsoft.com/office/powerpoint/2010/main" val="3510314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p:cNvPicPr>
            <a:picLocks noChangeAspect="1"/>
          </p:cNvPicPr>
          <p:nvPr/>
        </p:nvPicPr>
        <p:blipFill>
          <a:blip r:embed="rId2"/>
          <a:stretch>
            <a:fillRect/>
          </a:stretch>
        </p:blipFill>
        <p:spPr>
          <a:xfrm>
            <a:off x="1348832" y="493740"/>
            <a:ext cx="9058703" cy="6092018"/>
          </a:xfrm>
          <a:prstGeom prst="rect">
            <a:avLst/>
          </a:prstGeom>
        </p:spPr>
      </p:pic>
    </p:spTree>
    <p:extLst>
      <p:ext uri="{BB962C8B-B14F-4D97-AF65-F5344CB8AC3E}">
        <p14:creationId xmlns:p14="http://schemas.microsoft.com/office/powerpoint/2010/main" val="3154886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65141" y="282631"/>
            <a:ext cx="9442393" cy="6390513"/>
          </a:xfrm>
          <a:prstGeom prst="rect">
            <a:avLst/>
          </a:prstGeom>
        </p:spPr>
      </p:pic>
    </p:spTree>
    <p:extLst>
      <p:ext uri="{BB962C8B-B14F-4D97-AF65-F5344CB8AC3E}">
        <p14:creationId xmlns:p14="http://schemas.microsoft.com/office/powerpoint/2010/main" val="2067199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978" y="647959"/>
            <a:ext cx="10065083" cy="5170950"/>
          </a:xfrm>
          <a:prstGeom prst="rect">
            <a:avLst/>
          </a:prstGeom>
        </p:spPr>
      </p:pic>
    </p:spTree>
    <p:extLst>
      <p:ext uri="{BB962C8B-B14F-4D97-AF65-F5344CB8AC3E}">
        <p14:creationId xmlns:p14="http://schemas.microsoft.com/office/powerpoint/2010/main" val="1114620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85515" y="179417"/>
            <a:ext cx="9348441" cy="6321229"/>
          </a:xfrm>
          <a:prstGeom prst="rect">
            <a:avLst/>
          </a:prstGeom>
        </p:spPr>
      </p:pic>
    </p:spTree>
    <p:extLst>
      <p:ext uri="{BB962C8B-B14F-4D97-AF65-F5344CB8AC3E}">
        <p14:creationId xmlns:p14="http://schemas.microsoft.com/office/powerpoint/2010/main" val="2351390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81716" y="254057"/>
            <a:ext cx="9069359" cy="6278787"/>
          </a:xfrm>
          <a:prstGeom prst="rect">
            <a:avLst/>
          </a:prstGeom>
        </p:spPr>
      </p:pic>
    </p:spTree>
    <p:extLst>
      <p:ext uri="{BB962C8B-B14F-4D97-AF65-F5344CB8AC3E}">
        <p14:creationId xmlns:p14="http://schemas.microsoft.com/office/powerpoint/2010/main" val="747242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6341" y="500755"/>
            <a:ext cx="9208477" cy="5625725"/>
          </a:xfrm>
          <a:prstGeom prst="rect">
            <a:avLst/>
          </a:prstGeom>
        </p:spPr>
      </p:pic>
    </p:spTree>
    <p:extLst>
      <p:ext uri="{BB962C8B-B14F-4D97-AF65-F5344CB8AC3E}">
        <p14:creationId xmlns:p14="http://schemas.microsoft.com/office/powerpoint/2010/main" val="4283209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p:cNvPicPr>
            <a:picLocks noChangeAspect="1"/>
          </p:cNvPicPr>
          <p:nvPr/>
        </p:nvPicPr>
        <p:blipFill>
          <a:blip r:embed="rId2"/>
          <a:stretch>
            <a:fillRect/>
          </a:stretch>
        </p:blipFill>
        <p:spPr>
          <a:xfrm>
            <a:off x="612475" y="1679171"/>
            <a:ext cx="4658404" cy="5003946"/>
          </a:xfrm>
          <a:prstGeom prst="rect">
            <a:avLst/>
          </a:prstGeom>
        </p:spPr>
      </p:pic>
      <p:pic>
        <p:nvPicPr>
          <p:cNvPr id="3" name="Picture 2"/>
          <p:cNvPicPr>
            <a:picLocks noChangeAspect="1"/>
          </p:cNvPicPr>
          <p:nvPr/>
        </p:nvPicPr>
        <p:blipFill>
          <a:blip r:embed="rId3"/>
          <a:stretch>
            <a:fillRect/>
          </a:stretch>
        </p:blipFill>
        <p:spPr>
          <a:xfrm>
            <a:off x="5663074" y="682033"/>
            <a:ext cx="4393479" cy="5243830"/>
          </a:xfrm>
          <a:prstGeom prst="rect">
            <a:avLst/>
          </a:prstGeom>
        </p:spPr>
      </p:pic>
      <p:sp>
        <p:nvSpPr>
          <p:cNvPr id="4" name="Rectangle 3"/>
          <p:cNvSpPr/>
          <p:nvPr/>
        </p:nvSpPr>
        <p:spPr>
          <a:xfrm>
            <a:off x="836515" y="817019"/>
            <a:ext cx="2588329" cy="369332"/>
          </a:xfrm>
          <a:prstGeom prst="rect">
            <a:avLst/>
          </a:prstGeom>
        </p:spPr>
        <p:txBody>
          <a:bodyPr wrap="square">
            <a:spAutoFit/>
          </a:bodyPr>
          <a:lstStyle/>
          <a:p>
            <a:r>
              <a:rPr lang="en-GB" u="sng" dirty="0"/>
              <a:t>Vocabulary support</a:t>
            </a:r>
          </a:p>
        </p:txBody>
      </p:sp>
    </p:spTree>
    <p:extLst>
      <p:ext uri="{BB962C8B-B14F-4D97-AF65-F5344CB8AC3E}">
        <p14:creationId xmlns:p14="http://schemas.microsoft.com/office/powerpoint/2010/main" val="1712044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084" y="285404"/>
            <a:ext cx="8596668" cy="1320800"/>
          </a:xfrm>
        </p:spPr>
        <p:txBody>
          <a:bodyPr/>
          <a:lstStyle/>
          <a:p>
            <a:r>
              <a:rPr lang="en-GB" dirty="0" smtClean="0"/>
              <a:t>Knowledge organisers</a:t>
            </a:r>
            <a:endParaRPr lang="en-GB" dirty="0"/>
          </a:p>
        </p:txBody>
      </p:sp>
      <p:pic>
        <p:nvPicPr>
          <p:cNvPr id="4" name="Picture 3"/>
          <p:cNvPicPr>
            <a:picLocks noChangeAspect="1"/>
          </p:cNvPicPr>
          <p:nvPr/>
        </p:nvPicPr>
        <p:blipFill>
          <a:blip r:embed="rId2"/>
          <a:stretch>
            <a:fillRect/>
          </a:stretch>
        </p:blipFill>
        <p:spPr>
          <a:xfrm>
            <a:off x="505950" y="2160589"/>
            <a:ext cx="5609319" cy="3980807"/>
          </a:xfrm>
          <a:prstGeom prst="rect">
            <a:avLst/>
          </a:prstGeom>
        </p:spPr>
      </p:pic>
      <p:pic>
        <p:nvPicPr>
          <p:cNvPr id="5" name="Content Placeholder 4"/>
          <p:cNvPicPr>
            <a:picLocks noGrp="1" noChangeAspect="1"/>
          </p:cNvPicPr>
          <p:nvPr>
            <p:ph idx="1"/>
          </p:nvPr>
        </p:nvPicPr>
        <p:blipFill>
          <a:blip r:embed="rId3"/>
          <a:stretch>
            <a:fillRect/>
          </a:stretch>
        </p:blipFill>
        <p:spPr>
          <a:xfrm>
            <a:off x="6250394" y="609600"/>
            <a:ext cx="5464717" cy="3881437"/>
          </a:xfrm>
          <a:prstGeom prst="rect">
            <a:avLst/>
          </a:prstGeom>
        </p:spPr>
      </p:pic>
      <p:sp>
        <p:nvSpPr>
          <p:cNvPr id="6" name="TextBox 5"/>
          <p:cNvSpPr txBox="1"/>
          <p:nvPr/>
        </p:nvSpPr>
        <p:spPr>
          <a:xfrm>
            <a:off x="598516" y="1737360"/>
            <a:ext cx="980902" cy="369332"/>
          </a:xfrm>
          <a:prstGeom prst="rect">
            <a:avLst/>
          </a:prstGeom>
          <a:noFill/>
        </p:spPr>
        <p:txBody>
          <a:bodyPr wrap="square" rtlCol="0">
            <a:spAutoFit/>
          </a:bodyPr>
          <a:lstStyle/>
          <a:p>
            <a:r>
              <a:rPr lang="en-GB" dirty="0" smtClean="0"/>
              <a:t>KS1</a:t>
            </a:r>
            <a:endParaRPr lang="en-GB" dirty="0"/>
          </a:p>
        </p:txBody>
      </p:sp>
      <p:sp>
        <p:nvSpPr>
          <p:cNvPr id="7" name="TextBox 6"/>
          <p:cNvSpPr txBox="1"/>
          <p:nvPr/>
        </p:nvSpPr>
        <p:spPr>
          <a:xfrm>
            <a:off x="6250394" y="180972"/>
            <a:ext cx="980902" cy="369332"/>
          </a:xfrm>
          <a:prstGeom prst="rect">
            <a:avLst/>
          </a:prstGeom>
          <a:noFill/>
        </p:spPr>
        <p:txBody>
          <a:bodyPr wrap="square" rtlCol="0">
            <a:spAutoFit/>
          </a:bodyPr>
          <a:lstStyle/>
          <a:p>
            <a:r>
              <a:rPr lang="en-GB" dirty="0" smtClean="0"/>
              <a:t>KS2</a:t>
            </a:r>
            <a:endParaRPr lang="en-GB" dirty="0"/>
          </a:p>
        </p:txBody>
      </p:sp>
    </p:spTree>
    <p:extLst>
      <p:ext uri="{BB962C8B-B14F-4D97-AF65-F5344CB8AC3E}">
        <p14:creationId xmlns:p14="http://schemas.microsoft.com/office/powerpoint/2010/main" val="1686068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2217" y="1027906"/>
            <a:ext cx="11623172" cy="5605650"/>
          </a:xfrm>
        </p:spPr>
        <p:txBody>
          <a:bodyPr>
            <a:normAutofit/>
          </a:bodyPr>
          <a:lstStyle/>
          <a:p>
            <a:r>
              <a:rPr lang="en-GB" sz="5400" b="1" dirty="0" smtClean="0">
                <a:solidFill>
                  <a:srgbClr val="C00000"/>
                </a:solidFill>
              </a:rPr>
              <a:t>CPS Design </a:t>
            </a:r>
            <a:r>
              <a:rPr lang="en-GB" sz="5400" b="1" smtClean="0">
                <a:solidFill>
                  <a:srgbClr val="C00000"/>
                </a:solidFill>
              </a:rPr>
              <a:t>and Technology  </a:t>
            </a:r>
            <a:r>
              <a:rPr lang="en-GB" sz="5400" b="1" dirty="0" smtClean="0">
                <a:solidFill>
                  <a:srgbClr val="C00000"/>
                </a:solidFill>
              </a:rPr>
              <a:t>Priorities </a:t>
            </a:r>
          </a:p>
          <a:p>
            <a:endParaRPr lang="en-GB" sz="5400" b="1" dirty="0">
              <a:solidFill>
                <a:srgbClr val="C00000"/>
              </a:solidFill>
            </a:endParaRPr>
          </a:p>
          <a:p>
            <a:r>
              <a:rPr lang="en-GB" sz="2400" dirty="0" smtClean="0"/>
              <a:t>Embed high quality </a:t>
            </a:r>
            <a:r>
              <a:rPr lang="en-GB" sz="2400" dirty="0" err="1" smtClean="0"/>
              <a:t>Kapow</a:t>
            </a:r>
            <a:r>
              <a:rPr lang="en-GB" sz="2400" dirty="0" smtClean="0"/>
              <a:t> scheme </a:t>
            </a:r>
          </a:p>
          <a:p>
            <a:r>
              <a:rPr lang="en-GB" sz="2400" dirty="0" smtClean="0"/>
              <a:t>Embed vocabulary and retrieval of knowledge and skills</a:t>
            </a:r>
            <a:endParaRPr lang="en-GB" sz="2400" dirty="0"/>
          </a:p>
          <a:p>
            <a:r>
              <a:rPr lang="en-GB" sz="2400" dirty="0" smtClean="0"/>
              <a:t>Further assessment practice including retrieval questions at the start of every lesson and a quiz at the end</a:t>
            </a:r>
            <a:endParaRPr lang="en-GB" sz="2400" dirty="0"/>
          </a:p>
          <a:p>
            <a:r>
              <a:rPr lang="en-GB" sz="2400" dirty="0" smtClean="0"/>
              <a:t>Continue to offer support to staff team and enhance staff knowledge</a:t>
            </a:r>
          </a:p>
          <a:p>
            <a:pPr>
              <a:buFontTx/>
              <a:buChar char="-"/>
            </a:pPr>
            <a:endParaRPr lang="en-GB" sz="2600" dirty="0"/>
          </a:p>
          <a:p>
            <a:pPr marL="0" indent="0">
              <a:buNone/>
            </a:pPr>
            <a:endParaRPr lang="en-GB" sz="2000" dirty="0"/>
          </a:p>
        </p:txBody>
      </p:sp>
      <p:pic>
        <p:nvPicPr>
          <p:cNvPr id="4" name="Picture 3"/>
          <p:cNvPicPr>
            <a:picLocks noChangeAspect="1"/>
          </p:cNvPicPr>
          <p:nvPr/>
        </p:nvPicPr>
        <p:blipFill>
          <a:blip r:embed="rId2"/>
          <a:stretch>
            <a:fillRect/>
          </a:stretch>
        </p:blipFill>
        <p:spPr>
          <a:xfrm>
            <a:off x="8002209" y="34172"/>
            <a:ext cx="4084674" cy="993734"/>
          </a:xfrm>
          <a:prstGeom prst="rect">
            <a:avLst/>
          </a:prstGeom>
        </p:spPr>
      </p:pic>
    </p:spTree>
    <p:extLst>
      <p:ext uri="{BB962C8B-B14F-4D97-AF65-F5344CB8AC3E}">
        <p14:creationId xmlns:p14="http://schemas.microsoft.com/office/powerpoint/2010/main" val="14153738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plea for resources…</a:t>
            </a:r>
            <a:endParaRPr lang="en-GB" dirty="0"/>
          </a:p>
        </p:txBody>
      </p:sp>
      <p:sp>
        <p:nvSpPr>
          <p:cNvPr id="3" name="Content Placeholder 2"/>
          <p:cNvSpPr>
            <a:spLocks noGrp="1"/>
          </p:cNvSpPr>
          <p:nvPr>
            <p:ph idx="1"/>
          </p:nvPr>
        </p:nvSpPr>
        <p:spPr/>
        <p:txBody>
          <a:bodyPr/>
          <a:lstStyle/>
          <a:p>
            <a:r>
              <a:rPr lang="en-GB" dirty="0" smtClean="0"/>
              <a:t>Batteries</a:t>
            </a:r>
          </a:p>
          <a:p>
            <a:r>
              <a:rPr lang="en-GB" dirty="0" smtClean="0"/>
              <a:t>Food resources</a:t>
            </a:r>
            <a:endParaRPr lang="en-GB" dirty="0"/>
          </a:p>
        </p:txBody>
      </p:sp>
    </p:spTree>
    <p:extLst>
      <p:ext uri="{BB962C8B-B14F-4D97-AF65-F5344CB8AC3E}">
        <p14:creationId xmlns:p14="http://schemas.microsoft.com/office/powerpoint/2010/main" val="3259806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34785" y="1022464"/>
            <a:ext cx="3913023" cy="4673889"/>
          </a:xfrm>
          <a:prstGeom prst="rect">
            <a:avLst/>
          </a:prstGeom>
        </p:spPr>
      </p:pic>
      <p:pic>
        <p:nvPicPr>
          <p:cNvPr id="5" name="Picture 4"/>
          <p:cNvPicPr>
            <a:picLocks noChangeAspect="1"/>
          </p:cNvPicPr>
          <p:nvPr/>
        </p:nvPicPr>
        <p:blipFill>
          <a:blip r:embed="rId3"/>
          <a:stretch>
            <a:fillRect/>
          </a:stretch>
        </p:blipFill>
        <p:spPr>
          <a:xfrm>
            <a:off x="5193540" y="1022464"/>
            <a:ext cx="4357784" cy="4733059"/>
          </a:xfrm>
          <a:prstGeom prst="rect">
            <a:avLst/>
          </a:prstGeom>
        </p:spPr>
      </p:pic>
    </p:spTree>
    <p:extLst>
      <p:ext uri="{BB962C8B-B14F-4D97-AF65-F5344CB8AC3E}">
        <p14:creationId xmlns:p14="http://schemas.microsoft.com/office/powerpoint/2010/main" val="2452124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186863" y="315884"/>
            <a:ext cx="4608643" cy="4904422"/>
          </a:xfrm>
          <a:prstGeom prst="rect">
            <a:avLst/>
          </a:prstGeom>
        </p:spPr>
      </p:pic>
      <p:pic>
        <p:nvPicPr>
          <p:cNvPr id="5" name="Picture 4"/>
          <p:cNvPicPr>
            <a:picLocks noChangeAspect="1"/>
          </p:cNvPicPr>
          <p:nvPr/>
        </p:nvPicPr>
        <p:blipFill>
          <a:blip r:embed="rId3"/>
          <a:stretch>
            <a:fillRect/>
          </a:stretch>
        </p:blipFill>
        <p:spPr>
          <a:xfrm>
            <a:off x="7219769" y="73463"/>
            <a:ext cx="4832243" cy="4451090"/>
          </a:xfrm>
          <a:prstGeom prst="rect">
            <a:avLst/>
          </a:prstGeom>
        </p:spPr>
      </p:pic>
      <p:pic>
        <p:nvPicPr>
          <p:cNvPr id="6" name="Picture 5"/>
          <p:cNvPicPr>
            <a:picLocks noChangeAspect="1"/>
          </p:cNvPicPr>
          <p:nvPr/>
        </p:nvPicPr>
        <p:blipFill>
          <a:blip r:embed="rId4"/>
          <a:stretch>
            <a:fillRect/>
          </a:stretch>
        </p:blipFill>
        <p:spPr>
          <a:xfrm rot="2669456">
            <a:off x="3823815" y="1334655"/>
            <a:ext cx="4367646" cy="4204487"/>
          </a:xfrm>
          <a:prstGeom prst="rect">
            <a:avLst/>
          </a:prstGeom>
        </p:spPr>
      </p:pic>
    </p:spTree>
    <p:extLst>
      <p:ext uri="{BB962C8B-B14F-4D97-AF65-F5344CB8AC3E}">
        <p14:creationId xmlns:p14="http://schemas.microsoft.com/office/powerpoint/2010/main" val="20730783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30629" y="167726"/>
            <a:ext cx="4877493" cy="4126616"/>
          </a:xfrm>
          <a:prstGeom prst="rect">
            <a:avLst/>
          </a:prstGeom>
        </p:spPr>
      </p:pic>
      <p:pic>
        <p:nvPicPr>
          <p:cNvPr id="5" name="Picture 4"/>
          <p:cNvPicPr>
            <a:picLocks noChangeAspect="1"/>
          </p:cNvPicPr>
          <p:nvPr/>
        </p:nvPicPr>
        <p:blipFill>
          <a:blip r:embed="rId3"/>
          <a:stretch>
            <a:fillRect/>
          </a:stretch>
        </p:blipFill>
        <p:spPr>
          <a:xfrm>
            <a:off x="5827222" y="355909"/>
            <a:ext cx="5772150" cy="3895725"/>
          </a:xfrm>
          <a:prstGeom prst="rect">
            <a:avLst/>
          </a:prstGeom>
        </p:spPr>
      </p:pic>
      <p:pic>
        <p:nvPicPr>
          <p:cNvPr id="6" name="Picture 5"/>
          <p:cNvPicPr>
            <a:picLocks noChangeAspect="1"/>
          </p:cNvPicPr>
          <p:nvPr/>
        </p:nvPicPr>
        <p:blipFill>
          <a:blip r:embed="rId4"/>
          <a:stretch>
            <a:fillRect/>
          </a:stretch>
        </p:blipFill>
        <p:spPr>
          <a:xfrm>
            <a:off x="439189" y="4366729"/>
            <a:ext cx="5388033" cy="2428160"/>
          </a:xfrm>
          <a:prstGeom prst="rect">
            <a:avLst/>
          </a:prstGeom>
        </p:spPr>
      </p:pic>
    </p:spTree>
    <p:extLst>
      <p:ext uri="{BB962C8B-B14F-4D97-AF65-F5344CB8AC3E}">
        <p14:creationId xmlns:p14="http://schemas.microsoft.com/office/powerpoint/2010/main" val="32856120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918403" y="2318531"/>
            <a:ext cx="8596668" cy="3880773"/>
          </a:xfrm>
        </p:spPr>
        <p:txBody>
          <a:bodyPr>
            <a:normAutofit/>
          </a:bodyPr>
          <a:lstStyle/>
          <a:p>
            <a:pPr marL="0" indent="0" algn="ctr">
              <a:buNone/>
            </a:pPr>
            <a:r>
              <a:rPr lang="en-GB" sz="4800" dirty="0" smtClean="0">
                <a:solidFill>
                  <a:srgbClr val="C00000"/>
                </a:solidFill>
              </a:rPr>
              <a:t>Any questions?</a:t>
            </a:r>
            <a:endParaRPr lang="en-GB" sz="4800" dirty="0">
              <a:solidFill>
                <a:srgbClr val="C00000"/>
              </a:solidFill>
            </a:endParaRPr>
          </a:p>
        </p:txBody>
      </p:sp>
    </p:spTree>
    <p:extLst>
      <p:ext uri="{BB962C8B-B14F-4D97-AF65-F5344CB8AC3E}">
        <p14:creationId xmlns:p14="http://schemas.microsoft.com/office/powerpoint/2010/main" val="5552376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474</TotalTime>
  <Words>388</Words>
  <Application>Microsoft Office PowerPoint</Application>
  <PresentationFormat>Widescreen</PresentationFormat>
  <Paragraphs>36</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Trebuchet MS</vt:lpstr>
      <vt:lpstr>Wingdings 3</vt:lpstr>
      <vt:lpstr>Facet</vt:lpstr>
      <vt:lpstr>Parent Forum on Design and Technology</vt:lpstr>
      <vt:lpstr>PowerPoint Presentation</vt:lpstr>
      <vt:lpstr>PowerPoint Presentation</vt:lpstr>
      <vt:lpstr>PowerPoint Presentation</vt:lpstr>
      <vt:lpstr>PowerPoint Presentation</vt:lpstr>
      <vt:lpstr>PowerPoint Presentation</vt:lpstr>
      <vt:lpstr>Design and Technology vision</vt:lpstr>
      <vt:lpstr>The National Curriculum for Design and Technology  aims to ensure that all children: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Knowledge organisers</vt:lpstr>
      <vt:lpstr>PowerPoint Presentation</vt:lpstr>
      <vt:lpstr>A plea for resources…</vt:lpstr>
      <vt:lpstr>PowerPoint Presentation</vt:lpstr>
      <vt:lpstr>PowerPoint Presentation</vt:lpstr>
      <vt:lpstr>PowerPoint Presentation</vt:lpstr>
      <vt:lpstr>PowerPoint Presentation</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Forum on Maths</dc:title>
  <dc:creator>Hilary Ali</dc:creator>
  <cp:lastModifiedBy>Gill Kosbab</cp:lastModifiedBy>
  <cp:revision>28</cp:revision>
  <cp:lastPrinted>2023-11-17T15:42:17Z</cp:lastPrinted>
  <dcterms:created xsi:type="dcterms:W3CDTF">2022-12-02T07:17:45Z</dcterms:created>
  <dcterms:modified xsi:type="dcterms:W3CDTF">2023-11-22T14:43:57Z</dcterms:modified>
</cp:coreProperties>
</file>