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63" r:id="rId3"/>
    <p:sldId id="279" r:id="rId4"/>
    <p:sldId id="277" r:id="rId5"/>
    <p:sldId id="285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1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2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1BEE63-D800-4E98-845A-5A0F443814F8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02896-B5F6-48FF-A9B8-BC27D95CB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99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0ADEE-0338-4B32-999A-B252C1A75498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89D4C-AC86-4018-B4FF-5F195837B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161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89D4C-AC86-4018-B4FF-5F195837BF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612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7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249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98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0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58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87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7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5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6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86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24B68-CB62-47A2-B280-BAB3EF0CB993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33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7498" y="2761671"/>
            <a:ext cx="9144000" cy="1422545"/>
          </a:xfrm>
        </p:spPr>
        <p:txBody>
          <a:bodyPr>
            <a:normAutofit fontScale="90000"/>
          </a:bodyPr>
          <a:lstStyle/>
          <a:p>
            <a:r>
              <a:rPr lang="en-GB" i="1" dirty="0" smtClean="0"/>
              <a:t>Reading at Claygate</a:t>
            </a:r>
            <a:br>
              <a:rPr lang="en-GB" i="1" dirty="0" smtClean="0"/>
            </a:br>
            <a:r>
              <a:rPr lang="en-GB" i="1" dirty="0" smtClean="0"/>
              <a:t>Parent Forum</a:t>
            </a:r>
            <a:r>
              <a:rPr lang="en-GB" sz="8800" dirty="0" smtClean="0"/>
              <a:t/>
            </a:r>
            <a:br>
              <a:rPr lang="en-GB" sz="8800" dirty="0" smtClean="0"/>
            </a:br>
            <a:r>
              <a:rPr lang="en-GB" sz="8800" dirty="0" smtClean="0"/>
              <a:t>03.02.22</a:t>
            </a:r>
            <a:endParaRPr lang="en-GB" sz="8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455" y="596851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640" y="196488"/>
            <a:ext cx="1667600" cy="166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575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Our Reading Vision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0955" y="2760783"/>
            <a:ext cx="10515600" cy="248680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Reading </a:t>
            </a:r>
            <a:r>
              <a:rPr lang="en-GB" dirty="0"/>
              <a:t>is a fundamental lifelong skill which is key to our understanding of the world and unlocks learning. Reading is a partnership between all of us. Our children become fluent, competent readers who develop a strong desire to read.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98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Teaching reading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7781" y="6277252"/>
            <a:ext cx="1755763" cy="422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6" t="11255" r="4445" b="8998"/>
          <a:stretch>
            <a:fillRect/>
          </a:stretch>
        </p:blipFill>
        <p:spPr bwMode="auto">
          <a:xfrm>
            <a:off x="2513910" y="1372323"/>
            <a:ext cx="7151687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8"/>
          <p:cNvSpPr>
            <a:spLocks noChangeArrowheads="1"/>
          </p:cNvSpPr>
          <p:nvPr/>
        </p:nvSpPr>
        <p:spPr bwMode="auto">
          <a:xfrm flipH="1">
            <a:off x="2363986" y="2244256"/>
            <a:ext cx="1923354" cy="1060368"/>
          </a:xfrm>
          <a:prstGeom prst="wedgeRoundRectCallout">
            <a:avLst>
              <a:gd name="adj1" fmla="val -69500"/>
              <a:gd name="adj2" fmla="val 42713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 smtClean="0">
                <a:latin typeface="Tahoma" charset="0"/>
                <a:cs typeface="Times New Roman" charset="0"/>
              </a:rPr>
              <a:t>I need support to read words but I understand what I read</a:t>
            </a:r>
            <a:endParaRPr lang="en-GB" sz="1400" dirty="0">
              <a:latin typeface="Tahoma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3909" y="1372323"/>
            <a:ext cx="27136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>
                <a:latin typeface="Tahoma" charset="0"/>
                <a:cs typeface="Times New Roman" charset="0"/>
              </a:rPr>
              <a:t>Good language comprehension,  poor word recognition</a:t>
            </a:r>
            <a:endParaRPr lang="en-GB" sz="1200" b="1" dirty="0">
              <a:latin typeface="Tahoma" charset="0"/>
              <a:cs typeface="Times New Roman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942915" y="1377006"/>
            <a:ext cx="2771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>
                <a:latin typeface="Tahoma" charset="0"/>
                <a:cs typeface="Times New Roman" charset="0"/>
              </a:rPr>
              <a:t>Good word recognition, good language comprehension</a:t>
            </a:r>
            <a:endParaRPr lang="en-GB" sz="1200" b="1" dirty="0">
              <a:latin typeface="Tahoma" charset="0"/>
              <a:cs typeface="Times New Roman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50639" y="6079428"/>
            <a:ext cx="26304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>
                <a:latin typeface="Tahoma" charset="0"/>
                <a:cs typeface="Times New Roman" charset="0"/>
              </a:rPr>
              <a:t>Good word recognition, poor language comprehension</a:t>
            </a:r>
            <a:endParaRPr lang="en-GB" sz="1200" b="1" dirty="0">
              <a:latin typeface="Tahoma" charset="0"/>
              <a:cs typeface="Times New Roman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13910" y="6079428"/>
            <a:ext cx="24167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>
                <a:latin typeface="Tahoma" charset="0"/>
                <a:cs typeface="Times New Roman" charset="0"/>
              </a:rPr>
              <a:t>Poor word recognition, poor language comprehension</a:t>
            </a:r>
            <a:endParaRPr lang="en-GB" sz="1200" b="1" dirty="0">
              <a:latin typeface="Tahoma" charset="0"/>
              <a:cs typeface="Times New Roman" charset="0"/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7758334" y="2262364"/>
            <a:ext cx="1907263" cy="1060368"/>
          </a:xfrm>
          <a:prstGeom prst="wedgeRoundRectCallout">
            <a:avLst>
              <a:gd name="adj1" fmla="val -69500"/>
              <a:gd name="adj2" fmla="val 42713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 smtClean="0">
                <a:latin typeface="Tahoma" charset="0"/>
                <a:cs typeface="Times New Roman" charset="0"/>
              </a:rPr>
              <a:t>I read confidently with good understanding </a:t>
            </a:r>
            <a:endParaRPr lang="en-GB" sz="1400" dirty="0">
              <a:latin typeface="Tahoma" charset="0"/>
              <a:cs typeface="Times New Roman" charset="0"/>
            </a:endParaRP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 flipH="1">
            <a:off x="2363986" y="4574060"/>
            <a:ext cx="1923354" cy="1060368"/>
          </a:xfrm>
          <a:prstGeom prst="wedgeRoundRectCallout">
            <a:avLst>
              <a:gd name="adj1" fmla="val -66927"/>
              <a:gd name="adj2" fmla="val 710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 smtClean="0">
                <a:latin typeface="Tahoma" charset="0"/>
                <a:cs typeface="Times New Roman" charset="0"/>
              </a:rPr>
              <a:t>I need support to read words and understand what they mean</a:t>
            </a:r>
            <a:endParaRPr lang="en-GB" sz="1400" dirty="0">
              <a:latin typeface="Tahoma" charset="0"/>
              <a:cs typeface="Times New Roman" charset="0"/>
            </a:endParaRP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>
            <a:off x="7758334" y="4574060"/>
            <a:ext cx="1907263" cy="1060368"/>
          </a:xfrm>
          <a:prstGeom prst="wedgeRoundRectCallout">
            <a:avLst>
              <a:gd name="adj1" fmla="val -70365"/>
              <a:gd name="adj2" fmla="val 848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 smtClean="0">
                <a:latin typeface="Tahoma" charset="0"/>
                <a:cs typeface="Times New Roman" charset="0"/>
              </a:rPr>
              <a:t>I can read the words but don</a:t>
            </a:r>
            <a:r>
              <a:rPr lang="fr-FR" sz="1400" dirty="0" smtClean="0">
                <a:latin typeface="Tahoma" charset="0"/>
                <a:cs typeface="Times New Roman" charset="0"/>
              </a:rPr>
              <a:t>’</a:t>
            </a:r>
            <a:r>
              <a:rPr lang="en-GB" sz="1400" dirty="0" smtClean="0">
                <a:latin typeface="Tahoma" charset="0"/>
                <a:cs typeface="Times New Roman" charset="0"/>
              </a:rPr>
              <a:t>t understand what I have read</a:t>
            </a:r>
            <a:endParaRPr lang="en-GB" sz="1400" dirty="0">
              <a:latin typeface="Tahoma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69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Teaching reading at CPS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502" y="2760786"/>
            <a:ext cx="10515600" cy="3815188"/>
          </a:xfrm>
        </p:spPr>
        <p:txBody>
          <a:bodyPr/>
          <a:lstStyle/>
          <a:p>
            <a:r>
              <a:rPr lang="en-GB" dirty="0" smtClean="0"/>
              <a:t>Phonics (Nursery to Year 2)</a:t>
            </a:r>
          </a:p>
          <a:p>
            <a:r>
              <a:rPr lang="en-GB" dirty="0" smtClean="0"/>
              <a:t>Reading for Meaning – lessons on reading skills</a:t>
            </a:r>
          </a:p>
          <a:p>
            <a:r>
              <a:rPr lang="en-GB" dirty="0" smtClean="0"/>
              <a:t>Accelerated reader – practicing comprehension skills regularly</a:t>
            </a:r>
          </a:p>
          <a:p>
            <a:r>
              <a:rPr lang="en-GB" dirty="0" smtClean="0"/>
              <a:t>OTTER</a:t>
            </a:r>
          </a:p>
          <a:p>
            <a:r>
              <a:rPr lang="en-GB" dirty="0" smtClean="0"/>
              <a:t>Library visits – will be reinstated Spring 2</a:t>
            </a:r>
          </a:p>
          <a:p>
            <a:r>
              <a:rPr lang="en-GB" dirty="0" smtClean="0"/>
              <a:t>Inviting and interactive book corners in every classroom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err="1" smtClean="0"/>
              <a:t>OfSTED’s</a:t>
            </a:r>
            <a:r>
              <a:rPr lang="en-GB" b="1" dirty="0" smtClean="0"/>
              <a:t> View on Early Reading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7781" y="6277252"/>
            <a:ext cx="1755763" cy="422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47999" y="1859340"/>
            <a:ext cx="734217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b="1" i="1" dirty="0">
                <a:latin typeface="Calibri" panose="020F0502020204030204" pitchFamily="34" charset="0"/>
                <a:cs typeface="Calibri" panose="020F0502020204030204" pitchFamily="34" charset="0"/>
              </a:rPr>
              <a:t>Reading deep dives will consider the extent to which</a:t>
            </a:r>
            <a:r>
              <a:rPr lang="en-GB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>
              <a:defRPr/>
            </a:pPr>
            <a:endParaRPr lang="en-GB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direct, focused phonics is taught every day in Reception and key stage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  <a:p>
            <a:pPr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children read from books with the sounds they know, while they are learning to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read</a:t>
            </a:r>
          </a:p>
          <a:p>
            <a:pPr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teachers and teaching assistants provide extra practice through the day for the children who make the slowest progress (the lowest 20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%)</a:t>
            </a:r>
          </a:p>
          <a:p>
            <a:pPr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all children in Year 3 and above can read age-appropriate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books</a:t>
            </a:r>
          </a:p>
          <a:p>
            <a:pPr>
              <a:defRPr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teachers instil in children a love of literature: the best stories and poems</a:t>
            </a:r>
          </a:p>
        </p:txBody>
      </p:sp>
    </p:spTree>
    <p:extLst>
      <p:ext uri="{BB962C8B-B14F-4D97-AF65-F5344CB8AC3E}">
        <p14:creationId xmlns:p14="http://schemas.microsoft.com/office/powerpoint/2010/main" val="75622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1503</TotalTime>
  <Words>264</Words>
  <Application>Microsoft Office PowerPoint</Application>
  <PresentationFormat>Widescreen</PresentationFormat>
  <Paragraphs>32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Tahoma</vt:lpstr>
      <vt:lpstr>Times New Roman</vt:lpstr>
      <vt:lpstr>Office Theme</vt:lpstr>
      <vt:lpstr>Reading at Claygate Parent Forum 03.02.22</vt:lpstr>
      <vt:lpstr>Our Reading Vision</vt:lpstr>
      <vt:lpstr>Teaching reading</vt:lpstr>
      <vt:lpstr>Teaching reading at CPS</vt:lpstr>
      <vt:lpstr>OfSTED’s View on Early Reading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X Curriculum Evening 2019</dc:title>
  <dc:creator>Sandra Cunningham</dc:creator>
  <cp:lastModifiedBy>Gill Kosbab</cp:lastModifiedBy>
  <cp:revision>49</cp:revision>
  <cp:lastPrinted>2019-09-16T14:53:05Z</cp:lastPrinted>
  <dcterms:created xsi:type="dcterms:W3CDTF">2019-09-10T10:25:04Z</dcterms:created>
  <dcterms:modified xsi:type="dcterms:W3CDTF">2023-03-08T12:43:35Z</dcterms:modified>
</cp:coreProperties>
</file>