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3" r:id="rId3"/>
    <p:sldId id="296" r:id="rId4"/>
    <p:sldId id="277" r:id="rId5"/>
    <p:sldId id="292" r:id="rId6"/>
    <p:sldId id="289" r:id="rId7"/>
    <p:sldId id="295" r:id="rId8"/>
    <p:sldId id="297" r:id="rId9"/>
    <p:sldId id="291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9" autoAdjust="0"/>
    <p:restoredTop sz="94650"/>
  </p:normalViewPr>
  <p:slideViewPr>
    <p:cSldViewPr snapToGrid="0">
      <p:cViewPr varScale="1">
        <p:scale>
          <a:sx n="109" d="100"/>
          <a:sy n="109" d="100"/>
        </p:scale>
        <p:origin x="62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1BEE63-D800-4E98-845A-5A0F443814F8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02896-B5F6-48FF-A9B8-BC27D95CB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99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0ADEE-0338-4B32-999A-B252C1A75498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89D4C-AC86-4018-B4FF-5F195837B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161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89D4C-AC86-4018-B4FF-5F195837BF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612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7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249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98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0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58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87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7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5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6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86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24B68-CB62-47A2-B280-BAB3EF0CB993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33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C5iA_asc1Xk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7785" y="3763995"/>
            <a:ext cx="9144000" cy="1422545"/>
          </a:xfrm>
        </p:spPr>
        <p:txBody>
          <a:bodyPr>
            <a:normAutofit fontScale="90000"/>
          </a:bodyPr>
          <a:lstStyle/>
          <a:p>
            <a:r>
              <a:rPr lang="en-GB" i="1" u="sng" dirty="0"/>
              <a:t>Parent Workshop</a:t>
            </a:r>
            <a:r>
              <a:rPr lang="en-GB" i="1" dirty="0"/>
              <a:t/>
            </a:r>
            <a:br>
              <a:rPr lang="en-GB" i="1" dirty="0"/>
            </a:br>
            <a:r>
              <a:rPr lang="en-GB" i="1" dirty="0"/>
              <a:t>Oracy – KS2</a:t>
            </a:r>
            <a:br>
              <a:rPr lang="en-GB" i="1" dirty="0"/>
            </a:br>
            <a:r>
              <a:rPr lang="en-GB" i="1" dirty="0"/>
              <a:t>10.10.23</a:t>
            </a:r>
            <a:r>
              <a:rPr lang="en-GB" sz="8800" dirty="0"/>
              <a:t/>
            </a:r>
            <a:br>
              <a:rPr lang="en-GB" sz="8800" dirty="0"/>
            </a:br>
            <a:endParaRPr lang="en-GB" sz="8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455" y="596851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640" y="196488"/>
            <a:ext cx="1667600" cy="166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575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dirty="0"/>
              <a:t>What is Oracy?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578" y="2162905"/>
            <a:ext cx="10515600" cy="4607171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3200" dirty="0"/>
              <a:t>Oracy is the ability to articulate ideas, develop understanding and engage with others through spoken language. </a:t>
            </a:r>
            <a:endParaRPr lang="en-GB" altLang="en-US" sz="2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 dirty="0"/>
              <a:t>There are two types of Oracy talk:</a:t>
            </a:r>
          </a:p>
          <a:p>
            <a:pPr eaLnBrk="1" hangingPunct="1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Exploratory Talk </a:t>
            </a:r>
            <a:r>
              <a:rPr lang="en-GB" altLang="en-US" sz="2400" dirty="0"/>
              <a:t>– used in the early stages of approaching new ideas</a:t>
            </a:r>
          </a:p>
          <a:p>
            <a:pPr eaLnBrk="1" hangingPunct="1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Presentational Talk </a:t>
            </a:r>
            <a:r>
              <a:rPr lang="en-GB" altLang="en-US" sz="2400" dirty="0"/>
              <a:t>– speaker’s attention is primarily focused on adjusting the language, content and manner to meet the needs of an audience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u="sng" dirty="0">
                <a:latin typeface="Arial" panose="020B0604020202020204" pitchFamily="34" charset="0"/>
              </a:rPr>
              <a:t>What do the professional’s say?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i="1" dirty="0">
                <a:latin typeface="Arial" panose="020B0604020202020204" pitchFamily="34" charset="0"/>
              </a:rPr>
              <a:t>‘Quality of pre-school children's language correlates highly with academic achievement’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i="1" dirty="0">
                <a:latin typeface="Arial" panose="020B0604020202020204" pitchFamily="34" charset="0"/>
              </a:rPr>
              <a:t>(Hart &amp; </a:t>
            </a:r>
            <a:r>
              <a:rPr lang="en-GB" altLang="en-US" sz="2800" i="1" dirty="0" err="1">
                <a:latin typeface="Arial" panose="020B0604020202020204" pitchFamily="34" charset="0"/>
              </a:rPr>
              <a:t>Risley</a:t>
            </a:r>
            <a:r>
              <a:rPr lang="en-GB" altLang="en-US" sz="2800" i="1" dirty="0">
                <a:latin typeface="Arial" panose="020B0604020202020204" pitchFamily="34" charset="0"/>
              </a:rPr>
              <a:t> 1995)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>
              <a:buNone/>
            </a:pPr>
            <a:endParaRPr lang="en-GB" sz="4400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3201BB-2D0A-6B41-8CA0-F8FACB3A2A7E}"/>
              </a:ext>
            </a:extLst>
          </p:cNvPr>
          <p:cNvSpPr txBox="1"/>
          <p:nvPr/>
        </p:nvSpPr>
        <p:spPr>
          <a:xfrm>
            <a:off x="6914031" y="1489397"/>
            <a:ext cx="64128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altLang="en-US" sz="1800" dirty="0">
                <a:hlinkClick r:id="rId5"/>
              </a:rPr>
              <a:t>Oracy - YouTube</a:t>
            </a:r>
            <a:endParaRPr lang="en-GB" altLang="en-US" sz="3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8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C3D3A5-B13F-7A41-BF6B-9DE226520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2CAAC0-5580-8442-8CF3-14A738775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219" y="6071729"/>
            <a:ext cx="2658086" cy="640135"/>
          </a:xfrm>
          <a:prstGeom prst="rect">
            <a:avLst/>
          </a:prstGeom>
        </p:spPr>
      </p:pic>
      <p:pic>
        <p:nvPicPr>
          <p:cNvPr id="6" name="Picture 5" descr="Text&#10;&#10;Description automatically genera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023" y="288467"/>
            <a:ext cx="9107488" cy="578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3331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34F43614-1DE9-6146-9E48-423C4B0B8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7854"/>
            <a:ext cx="12185800" cy="562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D8ECE7E-A132-9B46-8841-CB839E832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20" y="0"/>
            <a:ext cx="2097017" cy="2097017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8EB747F3-E9D8-E240-9C6A-9C2CD209C295}"/>
              </a:ext>
            </a:extLst>
          </p:cNvPr>
          <p:cNvSpPr txBox="1">
            <a:spLocks/>
          </p:cNvSpPr>
          <p:nvPr/>
        </p:nvSpPr>
        <p:spPr>
          <a:xfrm>
            <a:off x="1842977" y="1079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600" u="sng" dirty="0"/>
              <a:t>The Oracy Framework </a:t>
            </a:r>
            <a:endParaRPr lang="en-GB" altLang="en-US" sz="36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1FAC33B-3A44-3341-A19F-DD929C7822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8388" y="6241437"/>
            <a:ext cx="2097017" cy="50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88B8F-DF83-E047-971B-638531573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640" y="5532437"/>
            <a:ext cx="8896350" cy="1325563"/>
          </a:xfrm>
        </p:spPr>
        <p:txBody>
          <a:bodyPr/>
          <a:lstStyle/>
          <a:p>
            <a:r>
              <a:rPr lang="en-US" b="1" dirty="0"/>
              <a:t>KS2 Framework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A377EE-33FC-164A-9B2C-1B5A668AC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40" y="196488"/>
            <a:ext cx="1667600" cy="166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ADC290-23DD-FB4E-AE7B-E3B73BD19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2455" y="5968510"/>
            <a:ext cx="2658086" cy="640135"/>
          </a:xfrm>
          <a:prstGeom prst="rect">
            <a:avLst/>
          </a:prstGeom>
        </p:spPr>
      </p:pic>
      <p:pic>
        <p:nvPicPr>
          <p:cNvPr id="7" name="Picture 6" descr="A diagram of a framework&#10;&#10;Description automatically generated with medium confidence">
            <a:extLst>
              <a:ext uri="{FF2B5EF4-FFF2-40B4-BE49-F238E27FC236}">
                <a16:creationId xmlns:a16="http://schemas.microsoft.com/office/drawing/2014/main" id="{97BD4026-3B38-5343-A96C-B8D3035DB3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767" y="50892"/>
            <a:ext cx="8576871" cy="583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378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/>
              <a:t>Implementation at CPS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19" y="2136529"/>
            <a:ext cx="10515600" cy="4351520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Oracy champions (across all Key stages) and regular training for all staff</a:t>
            </a:r>
          </a:p>
          <a:p>
            <a:r>
              <a:rPr lang="en-GB" dirty="0"/>
              <a:t>Adult </a:t>
            </a:r>
            <a:r>
              <a:rPr lang="en-GB" b="1" dirty="0"/>
              <a:t>modelling </a:t>
            </a:r>
            <a:r>
              <a:rPr lang="en-GB" dirty="0"/>
              <a:t>of vocabulary </a:t>
            </a:r>
          </a:p>
          <a:p>
            <a:r>
              <a:rPr lang="en-GB" dirty="0"/>
              <a:t>Use of </a:t>
            </a:r>
            <a:r>
              <a:rPr lang="en-GB" b="1" dirty="0"/>
              <a:t>sentence stems </a:t>
            </a:r>
            <a:r>
              <a:rPr lang="en-GB" dirty="0"/>
              <a:t>across all subjects</a:t>
            </a:r>
          </a:p>
          <a:p>
            <a:r>
              <a:rPr lang="en-GB" dirty="0"/>
              <a:t>Expectation that all responses are in </a:t>
            </a:r>
            <a:r>
              <a:rPr lang="en-GB" b="1" dirty="0"/>
              <a:t>full sentences</a:t>
            </a:r>
            <a:endParaRPr lang="en-GB" dirty="0"/>
          </a:p>
          <a:p>
            <a:r>
              <a:rPr lang="en-GB" dirty="0"/>
              <a:t>Sentence stems used in the </a:t>
            </a:r>
            <a:r>
              <a:rPr lang="en-GB" b="1" dirty="0"/>
              <a:t>playground</a:t>
            </a:r>
            <a:r>
              <a:rPr lang="en-GB" dirty="0"/>
              <a:t> (supporting initiation of play and dealing with conflicts)</a:t>
            </a:r>
          </a:p>
          <a:p>
            <a:r>
              <a:rPr lang="en-GB" b="1" dirty="0" smtClean="0"/>
              <a:t>Discrete Thumbs-up/Cold calling</a:t>
            </a:r>
            <a:endParaRPr lang="en-GB" b="1" dirty="0"/>
          </a:p>
          <a:p>
            <a:r>
              <a:rPr lang="en-GB" altLang="en-US" sz="2800" b="1" dirty="0"/>
              <a:t>Praise </a:t>
            </a:r>
            <a:r>
              <a:rPr lang="en-GB" altLang="en-US" sz="2800" dirty="0"/>
              <a:t>oracy skills directly linked to the strands on the framework (verbally and bespoke certificates)</a:t>
            </a:r>
          </a:p>
          <a:p>
            <a:r>
              <a:rPr lang="en-GB" b="1" dirty="0"/>
              <a:t>Ask me about… </a:t>
            </a:r>
            <a:r>
              <a:rPr lang="en-GB" dirty="0"/>
              <a:t>stickers</a:t>
            </a:r>
          </a:p>
          <a:p>
            <a:r>
              <a:rPr lang="en-GB" altLang="en-US" sz="2800" dirty="0"/>
              <a:t>Explore different structures for discussions and assign roles </a:t>
            </a:r>
          </a:p>
          <a:p>
            <a:pPr marL="0" indent="0">
              <a:buNone/>
            </a:pPr>
            <a:r>
              <a:rPr lang="en-GB" altLang="en-US" sz="2800" dirty="0"/>
              <a:t>to pupils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i="1" dirty="0">
              <a:solidFill>
                <a:srgbClr val="990033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9219" y="6071729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123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C3D3A5-B13F-7A41-BF6B-9DE226520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2CAAC0-5580-8442-8CF3-14A738775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1192" y="6152957"/>
            <a:ext cx="2658086" cy="640135"/>
          </a:xfrm>
          <a:prstGeom prst="rect">
            <a:avLst/>
          </a:prstGeom>
        </p:spPr>
      </p:pic>
      <p:pic>
        <p:nvPicPr>
          <p:cNvPr id="6" name="Picture 2" descr="A picture containing pallette&#10;&#10;Description automatically generated">
            <a:extLst>
              <a:ext uri="{FF2B5EF4-FFF2-40B4-BE49-F238E27FC236}">
                <a16:creationId xmlns:a16="http://schemas.microsoft.com/office/drawing/2014/main" id="{637F19C6-7C3B-5C4D-BA7A-66F8A5426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42" y="3179118"/>
            <a:ext cx="1680425" cy="133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4">
            <a:extLst>
              <a:ext uri="{FF2B5EF4-FFF2-40B4-BE49-F238E27FC236}">
                <a16:creationId xmlns:a16="http://schemas.microsoft.com/office/drawing/2014/main" id="{3C2ECD26-135A-9F47-91FD-01E1FED195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844633"/>
            <a:ext cx="727233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u="sng" dirty="0">
                <a:latin typeface="Arial" panose="020B0604020202020204" pitchFamily="34" charset="0"/>
              </a:rPr>
              <a:t>Talk </a:t>
            </a:r>
            <a:r>
              <a:rPr lang="en-GB" altLang="en-US" sz="2800" u="sng" dirty="0" smtClean="0">
                <a:latin typeface="Arial" panose="020B0604020202020204" pitchFamily="34" charset="0"/>
              </a:rPr>
              <a:t>Tokens</a:t>
            </a:r>
            <a:endParaRPr lang="en-GB" altLang="en-US" sz="2800" dirty="0">
              <a:latin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800" dirty="0">
              <a:latin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dirty="0">
                <a:solidFill>
                  <a:srgbClr val="0070C0"/>
                </a:solidFill>
                <a:latin typeface="Arial" panose="020B0604020202020204" pitchFamily="34" charset="0"/>
              </a:rPr>
              <a:t>Debate: </a:t>
            </a:r>
            <a:r>
              <a:rPr lang="en-GB" altLang="en-US" sz="4400" dirty="0">
                <a:latin typeface="Arial" panose="020B0604020202020204" pitchFamily="34" charset="0"/>
              </a:rPr>
              <a:t>Should homework be abolished?</a:t>
            </a: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452661AB-E52F-8D4B-BE09-4681A12334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774" y="171838"/>
            <a:ext cx="5172226" cy="662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423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C3D3A5-B13F-7A41-BF6B-9DE226520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2CAAC0-5580-8442-8CF3-14A738775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219" y="6071729"/>
            <a:ext cx="2658086" cy="6401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30C6FC-2CAE-1B4E-9AB4-3FFE16E1BCAB}"/>
              </a:ext>
            </a:extLst>
          </p:cNvPr>
          <p:cNvSpPr txBox="1"/>
          <p:nvPr/>
        </p:nvSpPr>
        <p:spPr>
          <a:xfrm>
            <a:off x="2390267" y="488410"/>
            <a:ext cx="742037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u="sng" dirty="0">
                <a:latin typeface="Arial" panose="020B0604020202020204" pitchFamily="34" charset="0"/>
              </a:rPr>
              <a:t>How can I support my child’s Oracy skills?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F65A5A-F4A1-714B-95F3-CEE48364737D}"/>
              </a:ext>
            </a:extLst>
          </p:cNvPr>
          <p:cNvSpPr txBox="1"/>
          <p:nvPr/>
        </p:nvSpPr>
        <p:spPr>
          <a:xfrm>
            <a:off x="1379574" y="2323782"/>
            <a:ext cx="856186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800" dirty="0">
                <a:latin typeface="Arial" panose="020B0604020202020204" pitchFamily="34" charset="0"/>
              </a:rPr>
              <a:t>Actively engage in conversations with your child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panose="020B0604020202020204" pitchFamily="34" charset="0"/>
              </a:rPr>
              <a:t>Ask open-ended questions to initiate conversations </a:t>
            </a:r>
            <a:r>
              <a:rPr lang="en-GB" altLang="en-US" dirty="0" err="1">
                <a:latin typeface="Arial" panose="020B0604020202020204" pitchFamily="34" charset="0"/>
              </a:rPr>
              <a:t>e.g</a:t>
            </a:r>
            <a:r>
              <a:rPr lang="en-GB" altLang="en-US" dirty="0">
                <a:latin typeface="Arial" panose="020B0604020202020204" pitchFamily="34" charset="0"/>
              </a:rPr>
              <a:t> Tell me about your day?</a:t>
            </a:r>
            <a:endParaRPr lang="en-GB" altLang="en-US" sz="1800" dirty="0">
              <a:latin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panose="020B0604020202020204" pitchFamily="34" charset="0"/>
              </a:rPr>
              <a:t>Listen and respond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panose="020B0604020202020204" pitchFamily="34" charset="0"/>
              </a:rPr>
              <a:t>Allow your child thinking time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panose="020B0604020202020204" pitchFamily="34" charset="0"/>
              </a:rPr>
              <a:t>Be a good role model - both when speaking and listening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panose="020B0604020202020204" pitchFamily="34" charset="0"/>
              </a:rPr>
              <a:t>Read to your child, modelling appropriate expression and intonation in your voice, as well as exposing them to a wider range of vocabulary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Arial" panose="020B0604020202020204" pitchFamily="34" charset="0"/>
              </a:rPr>
              <a:t>Play games </a:t>
            </a:r>
            <a:endParaRPr lang="en-GB" altLang="en-US" dirty="0">
              <a:latin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38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37563" y="2766218"/>
            <a:ext cx="10515600" cy="1325563"/>
          </a:xfrm>
        </p:spPr>
        <p:txBody>
          <a:bodyPr/>
          <a:lstStyle/>
          <a:p>
            <a:r>
              <a:rPr lang="en-GB" b="1" dirty="0"/>
              <a:t>Any Questions?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00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2098</TotalTime>
  <Words>281</Words>
  <Application>Microsoft Office PowerPoint</Application>
  <PresentationFormat>Widescreen</PresentationFormat>
  <Paragraphs>39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Parent Workshop Oracy – KS2 10.10.23 </vt:lpstr>
      <vt:lpstr>What is Oracy?                                 </vt:lpstr>
      <vt:lpstr>PowerPoint Presentation</vt:lpstr>
      <vt:lpstr>PowerPoint Presentation</vt:lpstr>
      <vt:lpstr>KS2 Framework</vt:lpstr>
      <vt:lpstr>Implementation at CPS</vt:lpstr>
      <vt:lpstr>PowerPoint Presentation</vt:lpstr>
      <vt:lpstr>PowerPoint Presentation</vt:lpstr>
      <vt:lpstr>Any Questions?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X Curriculum Evening 2019</dc:title>
  <dc:creator>Sandra Cunningham</dc:creator>
  <cp:lastModifiedBy>Gill Kosbab</cp:lastModifiedBy>
  <cp:revision>78</cp:revision>
  <cp:lastPrinted>2019-09-16T14:53:05Z</cp:lastPrinted>
  <dcterms:created xsi:type="dcterms:W3CDTF">2019-09-10T10:25:04Z</dcterms:created>
  <dcterms:modified xsi:type="dcterms:W3CDTF">2023-10-18T08:14:20Z</dcterms:modified>
</cp:coreProperties>
</file>