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4" r:id="rId4"/>
    <p:sldId id="258" r:id="rId5"/>
    <p:sldId id="259" r:id="rId6"/>
    <p:sldId id="268" r:id="rId7"/>
    <p:sldId id="260" r:id="rId8"/>
    <p:sldId id="262" r:id="rId9"/>
    <p:sldId id="263" r:id="rId10"/>
    <p:sldId id="269" r:id="rId11"/>
    <p:sldId id="275" r:id="rId12"/>
    <p:sldId id="270" r:id="rId13"/>
    <p:sldId id="271" r:id="rId14"/>
    <p:sldId id="277" r:id="rId15"/>
    <p:sldId id="278" r:id="rId16"/>
    <p:sldId id="279" r:id="rId17"/>
    <p:sldId id="27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778" autoAdjust="0"/>
    <p:restoredTop sz="94660"/>
  </p:normalViewPr>
  <p:slideViewPr>
    <p:cSldViewPr snapToGrid="0">
      <p:cViewPr varScale="1">
        <p:scale>
          <a:sx n="122" d="100"/>
          <a:sy n="122" d="100"/>
        </p:scale>
        <p:origin x="108" y="3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Minter" userId="917b8f38650936c8" providerId="LiveId" clId="{FA3364F2-57F8-4B32-9D5E-A6618031AE6E}"/>
    <pc:docChg chg="custSel modSld">
      <pc:chgData name="Jade Minter" userId="917b8f38650936c8" providerId="LiveId" clId="{FA3364F2-57F8-4B32-9D5E-A6618031AE6E}" dt="2021-11-14T11:59:02.655" v="406" actId="1076"/>
      <pc:docMkLst>
        <pc:docMk/>
      </pc:docMkLst>
      <pc:sldChg chg="modSp mod">
        <pc:chgData name="Jade Minter" userId="917b8f38650936c8" providerId="LiveId" clId="{FA3364F2-57F8-4B32-9D5E-A6618031AE6E}" dt="2021-11-14T11:56:07.349" v="401" actId="20577"/>
        <pc:sldMkLst>
          <pc:docMk/>
          <pc:sldMk cId="3966985164" sldId="270"/>
        </pc:sldMkLst>
        <pc:spChg chg="mod">
          <ac:chgData name="Jade Minter" userId="917b8f38650936c8" providerId="LiveId" clId="{FA3364F2-57F8-4B32-9D5E-A6618031AE6E}" dt="2021-11-14T11:56:07.349" v="401" actId="20577"/>
          <ac:spMkLst>
            <pc:docMk/>
            <pc:sldMk cId="3966985164" sldId="270"/>
            <ac:spMk id="7" creationId="{00000000-0000-0000-0000-000000000000}"/>
          </ac:spMkLst>
        </pc:spChg>
      </pc:sldChg>
      <pc:sldChg chg="delSp">
        <pc:chgData name="Jade Minter" userId="917b8f38650936c8" providerId="LiveId" clId="{FA3364F2-57F8-4B32-9D5E-A6618031AE6E}" dt="2021-11-14T11:47:40.183" v="7" actId="478"/>
        <pc:sldMkLst>
          <pc:docMk/>
          <pc:sldMk cId="3602935443" sldId="271"/>
        </pc:sldMkLst>
        <pc:picChg chg="del">
          <ac:chgData name="Jade Minter" userId="917b8f38650936c8" providerId="LiveId" clId="{FA3364F2-57F8-4B32-9D5E-A6618031AE6E}" dt="2021-11-14T11:47:40.183" v="7" actId="478"/>
          <ac:picMkLst>
            <pc:docMk/>
            <pc:sldMk cId="3602935443" sldId="271"/>
            <ac:picMk id="1026" creationId="{00000000-0000-0000-0000-000000000000}"/>
          </ac:picMkLst>
        </pc:picChg>
      </pc:sldChg>
      <pc:sldChg chg="delSp modSp mod">
        <pc:chgData name="Jade Minter" userId="917b8f38650936c8" providerId="LiveId" clId="{FA3364F2-57F8-4B32-9D5E-A6618031AE6E}" dt="2021-11-14T11:59:02.655" v="406" actId="1076"/>
        <pc:sldMkLst>
          <pc:docMk/>
          <pc:sldMk cId="4285574915" sldId="273"/>
        </pc:sldMkLst>
        <pc:spChg chg="mod">
          <ac:chgData name="Jade Minter" userId="917b8f38650936c8" providerId="LiveId" clId="{FA3364F2-57F8-4B32-9D5E-A6618031AE6E}" dt="2021-11-14T11:59:02.655" v="406" actId="1076"/>
          <ac:spMkLst>
            <pc:docMk/>
            <pc:sldMk cId="4285574915" sldId="273"/>
            <ac:spMk id="2" creationId="{00000000-0000-0000-0000-000000000000}"/>
          </ac:spMkLst>
        </pc:spChg>
        <pc:spChg chg="del">
          <ac:chgData name="Jade Minter" userId="917b8f38650936c8" providerId="LiveId" clId="{FA3364F2-57F8-4B32-9D5E-A6618031AE6E}" dt="2021-11-14T11:58:42.806" v="403" actId="478"/>
          <ac:spMkLst>
            <pc:docMk/>
            <pc:sldMk cId="4285574915" sldId="273"/>
            <ac:spMk id="3" creationId="{00000000-0000-0000-0000-000000000000}"/>
          </ac:spMkLst>
        </pc:spChg>
      </pc:sldChg>
      <pc:sldChg chg="delSp">
        <pc:chgData name="Jade Minter" userId="917b8f38650936c8" providerId="LiveId" clId="{FA3364F2-57F8-4B32-9D5E-A6618031AE6E}" dt="2021-11-14T11:57:58.649" v="402" actId="478"/>
        <pc:sldMkLst>
          <pc:docMk/>
          <pc:sldMk cId="124096419" sldId="279"/>
        </pc:sldMkLst>
        <pc:picChg chg="del">
          <ac:chgData name="Jade Minter" userId="917b8f38650936c8" providerId="LiveId" clId="{FA3364F2-57F8-4B32-9D5E-A6618031AE6E}" dt="2021-11-14T11:57:58.649" v="402" actId="478"/>
          <ac:picMkLst>
            <pc:docMk/>
            <pc:sldMk cId="124096419" sldId="279"/>
            <ac:picMk id="1026" creationId="{00000000-0000-0000-0000-00000000000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5DCA52B-2977-40EA-8B5B-BCF25DDC729C}" type="datetimeFigureOut">
              <a:rPr lang="en-GB" smtClean="0"/>
              <a:t>16/11/2021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8C1EF0-CE12-48A6-B706-AACDA47734B6}" type="slidenum">
              <a:rPr lang="en-GB" smtClean="0"/>
              <a:t>‹#›</a:t>
            </a:fld>
            <a:endParaRPr lang="en-GB"/>
          </a:p>
        </p:txBody>
      </p:sp>
    </p:spTree>
    <p:extLst>
      <p:ext uri="{BB962C8B-B14F-4D97-AF65-F5344CB8AC3E}">
        <p14:creationId xmlns:p14="http://schemas.microsoft.com/office/powerpoint/2010/main" val="19888867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5DCA52B-2977-40EA-8B5B-BCF25DDC729C}" type="datetimeFigureOut">
              <a:rPr lang="en-GB" smtClean="0"/>
              <a:t>16/11/2021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8C1EF0-CE12-48A6-B706-AACDA47734B6}" type="slidenum">
              <a:rPr lang="en-GB" smtClean="0"/>
              <a:t>‹#›</a:t>
            </a:fld>
            <a:endParaRPr lang="en-GB"/>
          </a:p>
        </p:txBody>
      </p:sp>
    </p:spTree>
    <p:extLst>
      <p:ext uri="{BB962C8B-B14F-4D97-AF65-F5344CB8AC3E}">
        <p14:creationId xmlns:p14="http://schemas.microsoft.com/office/powerpoint/2010/main" val="39462022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5DCA52B-2977-40EA-8B5B-BCF25DDC729C}" type="datetimeFigureOut">
              <a:rPr lang="en-GB" smtClean="0"/>
              <a:t>16/11/2021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8C1EF0-CE12-48A6-B706-AACDA47734B6}" type="slidenum">
              <a:rPr lang="en-GB" smtClean="0"/>
              <a:t>‹#›</a:t>
            </a:fld>
            <a:endParaRPr lang="en-GB"/>
          </a:p>
        </p:txBody>
      </p:sp>
    </p:spTree>
    <p:extLst>
      <p:ext uri="{BB962C8B-B14F-4D97-AF65-F5344CB8AC3E}">
        <p14:creationId xmlns:p14="http://schemas.microsoft.com/office/powerpoint/2010/main" val="752368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5DCA52B-2977-40EA-8B5B-BCF25DDC729C}" type="datetimeFigureOut">
              <a:rPr lang="en-GB" smtClean="0"/>
              <a:t>16/11/2021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8C1EF0-CE12-48A6-B706-AACDA47734B6}" type="slidenum">
              <a:rPr lang="en-GB" smtClean="0"/>
              <a:t>‹#›</a:t>
            </a:fld>
            <a:endParaRPr lang="en-GB"/>
          </a:p>
        </p:txBody>
      </p:sp>
    </p:spTree>
    <p:extLst>
      <p:ext uri="{BB962C8B-B14F-4D97-AF65-F5344CB8AC3E}">
        <p14:creationId xmlns:p14="http://schemas.microsoft.com/office/powerpoint/2010/main" val="34634311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5DCA52B-2977-40EA-8B5B-BCF25DDC729C}" type="datetimeFigureOut">
              <a:rPr lang="en-GB" smtClean="0"/>
              <a:t>16/11/2021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68C1EF0-CE12-48A6-B706-AACDA47734B6}" type="slidenum">
              <a:rPr lang="en-GB" smtClean="0"/>
              <a:t>‹#›</a:t>
            </a:fld>
            <a:endParaRPr lang="en-GB"/>
          </a:p>
        </p:txBody>
      </p:sp>
    </p:spTree>
    <p:extLst>
      <p:ext uri="{BB962C8B-B14F-4D97-AF65-F5344CB8AC3E}">
        <p14:creationId xmlns:p14="http://schemas.microsoft.com/office/powerpoint/2010/main" val="7468392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5DCA52B-2977-40EA-8B5B-BCF25DDC729C}" type="datetimeFigureOut">
              <a:rPr lang="en-GB" smtClean="0"/>
              <a:t>16/11/2021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68C1EF0-CE12-48A6-B706-AACDA47734B6}" type="slidenum">
              <a:rPr lang="en-GB" smtClean="0"/>
              <a:t>‹#›</a:t>
            </a:fld>
            <a:endParaRPr lang="en-GB"/>
          </a:p>
        </p:txBody>
      </p:sp>
    </p:spTree>
    <p:extLst>
      <p:ext uri="{BB962C8B-B14F-4D97-AF65-F5344CB8AC3E}">
        <p14:creationId xmlns:p14="http://schemas.microsoft.com/office/powerpoint/2010/main" val="42671216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DCA52B-2977-40EA-8B5B-BCF25DDC729C}" type="datetimeFigureOut">
              <a:rPr lang="en-GB" smtClean="0"/>
              <a:t>16/11/2021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68C1EF0-CE12-48A6-B706-AACDA47734B6}" type="slidenum">
              <a:rPr lang="en-GB" smtClean="0"/>
              <a:t>‹#›</a:t>
            </a:fld>
            <a:endParaRPr lang="en-GB"/>
          </a:p>
        </p:txBody>
      </p:sp>
    </p:spTree>
    <p:extLst>
      <p:ext uri="{BB962C8B-B14F-4D97-AF65-F5344CB8AC3E}">
        <p14:creationId xmlns:p14="http://schemas.microsoft.com/office/powerpoint/2010/main" val="14239405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5DCA52B-2977-40EA-8B5B-BCF25DDC729C}" type="datetimeFigureOut">
              <a:rPr lang="en-GB" smtClean="0"/>
              <a:t>16/11/2021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8C1EF0-CE12-48A6-B706-AACDA47734B6}" type="slidenum">
              <a:rPr lang="en-GB" smtClean="0"/>
              <a:t>‹#›</a:t>
            </a:fld>
            <a:endParaRPr lang="en-GB"/>
          </a:p>
        </p:txBody>
      </p:sp>
    </p:spTree>
    <p:extLst>
      <p:ext uri="{BB962C8B-B14F-4D97-AF65-F5344CB8AC3E}">
        <p14:creationId xmlns:p14="http://schemas.microsoft.com/office/powerpoint/2010/main" val="410389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5DCA52B-2977-40EA-8B5B-BCF25DDC729C}" type="datetimeFigureOut">
              <a:rPr lang="en-GB" smtClean="0"/>
              <a:t>16/11/2021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8C1EF0-CE12-48A6-B706-AACDA47734B6}" type="slidenum">
              <a:rPr lang="en-GB" smtClean="0"/>
              <a:t>‹#›</a:t>
            </a:fld>
            <a:endParaRPr lang="en-GB"/>
          </a:p>
        </p:txBody>
      </p:sp>
    </p:spTree>
    <p:extLst>
      <p:ext uri="{BB962C8B-B14F-4D97-AF65-F5344CB8AC3E}">
        <p14:creationId xmlns:p14="http://schemas.microsoft.com/office/powerpoint/2010/main" val="4538135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5DCA52B-2977-40EA-8B5B-BCF25DDC729C}" type="datetimeFigureOut">
              <a:rPr lang="en-GB" smtClean="0"/>
              <a:t>16/11/2021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8C1EF0-CE12-48A6-B706-AACDA47734B6}" type="slidenum">
              <a:rPr lang="en-GB" smtClean="0"/>
              <a:t>‹#›</a:t>
            </a:fld>
            <a:endParaRPr lang="en-GB"/>
          </a:p>
        </p:txBody>
      </p:sp>
    </p:spTree>
    <p:extLst>
      <p:ext uri="{BB962C8B-B14F-4D97-AF65-F5344CB8AC3E}">
        <p14:creationId xmlns:p14="http://schemas.microsoft.com/office/powerpoint/2010/main" val="36157652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5DCA52B-2977-40EA-8B5B-BCF25DDC729C}" type="datetimeFigureOut">
              <a:rPr lang="en-GB" smtClean="0"/>
              <a:t>16/11/2021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8C1EF0-CE12-48A6-B706-AACDA47734B6}" type="slidenum">
              <a:rPr lang="en-GB" smtClean="0"/>
              <a:t>‹#›</a:t>
            </a:fld>
            <a:endParaRPr lang="en-GB"/>
          </a:p>
        </p:txBody>
      </p:sp>
    </p:spTree>
    <p:extLst>
      <p:ext uri="{BB962C8B-B14F-4D97-AF65-F5344CB8AC3E}">
        <p14:creationId xmlns:p14="http://schemas.microsoft.com/office/powerpoint/2010/main" val="1531363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DCA52B-2977-40EA-8B5B-BCF25DDC729C}" type="datetimeFigureOut">
              <a:rPr lang="en-GB" smtClean="0"/>
              <a:t>16/11/2021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8C1EF0-CE12-48A6-B706-AACDA47734B6}" type="slidenum">
              <a:rPr lang="en-GB" smtClean="0"/>
              <a:t>‹#›</a:t>
            </a:fld>
            <a:endParaRPr lang="en-GB"/>
          </a:p>
        </p:txBody>
      </p:sp>
    </p:spTree>
    <p:extLst>
      <p:ext uri="{BB962C8B-B14F-4D97-AF65-F5344CB8AC3E}">
        <p14:creationId xmlns:p14="http://schemas.microsoft.com/office/powerpoint/2010/main" val="21292758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7.pn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7.pn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7.png"/><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394065"/>
            <a:ext cx="9144000" cy="1115898"/>
          </a:xfrm>
        </p:spPr>
        <p:txBody>
          <a:bodyPr>
            <a:normAutofit fontScale="90000"/>
          </a:bodyPr>
          <a:lstStyle/>
          <a:p>
            <a:r>
              <a:rPr lang="en-GB" dirty="0"/>
              <a:t>Phonics Workshop for Parents</a:t>
            </a:r>
          </a:p>
        </p:txBody>
      </p:sp>
      <p:sp>
        <p:nvSpPr>
          <p:cNvPr id="3" name="Subtitle 2"/>
          <p:cNvSpPr>
            <a:spLocks noGrp="1"/>
          </p:cNvSpPr>
          <p:nvPr>
            <p:ph type="subTitle" idx="1"/>
          </p:nvPr>
        </p:nvSpPr>
        <p:spPr/>
        <p:txBody>
          <a:bodyPr>
            <a:normAutofit/>
          </a:bodyPr>
          <a:lstStyle/>
          <a:p>
            <a:r>
              <a:rPr lang="en-GB" sz="3600" i="1" dirty="0"/>
              <a:t>Wednesday 17</a:t>
            </a:r>
            <a:r>
              <a:rPr lang="en-GB" sz="3600" i="1" baseline="30000" dirty="0"/>
              <a:t>th</a:t>
            </a:r>
            <a:r>
              <a:rPr lang="en-GB" sz="3600" i="1" dirty="0"/>
              <a:t> November 2021</a:t>
            </a:r>
          </a:p>
        </p:txBody>
      </p:sp>
      <p:pic>
        <p:nvPicPr>
          <p:cNvPr id="4" name="Picture 3"/>
          <p:cNvPicPr>
            <a:picLocks noChangeAspect="1"/>
          </p:cNvPicPr>
          <p:nvPr/>
        </p:nvPicPr>
        <p:blipFill>
          <a:blip r:embed="rId2"/>
          <a:stretch>
            <a:fillRect/>
          </a:stretch>
        </p:blipFill>
        <p:spPr>
          <a:xfrm>
            <a:off x="128455" y="61970"/>
            <a:ext cx="2261812" cy="2261812"/>
          </a:xfrm>
          <a:prstGeom prst="rect">
            <a:avLst/>
          </a:prstGeom>
        </p:spPr>
      </p:pic>
      <p:pic>
        <p:nvPicPr>
          <p:cNvPr id="5" name="Picture 4"/>
          <p:cNvPicPr>
            <a:picLocks noChangeAspect="1"/>
          </p:cNvPicPr>
          <p:nvPr/>
        </p:nvPicPr>
        <p:blipFill>
          <a:blip r:embed="rId3"/>
          <a:stretch>
            <a:fillRect/>
          </a:stretch>
        </p:blipFill>
        <p:spPr>
          <a:xfrm>
            <a:off x="9405459" y="6059950"/>
            <a:ext cx="2658086" cy="640135"/>
          </a:xfrm>
          <a:prstGeom prst="rect">
            <a:avLst/>
          </a:prstGeom>
        </p:spPr>
      </p:pic>
    </p:spTree>
    <p:extLst>
      <p:ext uri="{BB962C8B-B14F-4D97-AF65-F5344CB8AC3E}">
        <p14:creationId xmlns:p14="http://schemas.microsoft.com/office/powerpoint/2010/main" val="2288603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9444" y="258602"/>
            <a:ext cx="10515600" cy="1325563"/>
          </a:xfrm>
        </p:spPr>
        <p:txBody>
          <a:bodyPr/>
          <a:lstStyle/>
          <a:p>
            <a:r>
              <a:rPr lang="en-GB" b="1" dirty="0"/>
              <a:t>Phonics &amp; Early Reading at CPS</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1026" name="Picture 2" descr="https://www.claygate.surrey.sch.uk/_site/data/files/images/classes/DAEAFAD324B53DC69F50DA542B4265A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5575" y="-9144000"/>
            <a:ext cx="2437920" cy="28800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259361" y="1953491"/>
            <a:ext cx="9833990" cy="3662541"/>
          </a:xfrm>
          <a:prstGeom prst="rect">
            <a:avLst/>
          </a:prstGeom>
          <a:noFill/>
        </p:spPr>
        <p:txBody>
          <a:bodyPr wrap="square" rtlCol="0">
            <a:spAutoFit/>
          </a:bodyPr>
          <a:lstStyle/>
          <a:p>
            <a:pPr marL="285750" indent="-285750" algn="just">
              <a:buFont typeface="Arial" panose="020B0604020202020204" pitchFamily="34" charset="0"/>
              <a:buChar char="•"/>
            </a:pPr>
            <a:r>
              <a:rPr lang="en-GB" sz="3200" dirty="0"/>
              <a:t> </a:t>
            </a:r>
            <a:r>
              <a:rPr lang="en-GB" sz="2800" dirty="0"/>
              <a:t>Phonics Scheme: Little </a:t>
            </a:r>
            <a:r>
              <a:rPr lang="en-GB" sz="2800" dirty="0" err="1"/>
              <a:t>Wandle</a:t>
            </a:r>
            <a:r>
              <a:rPr lang="en-GB" sz="2800" dirty="0"/>
              <a:t> Letters &amp; Sounds Revised</a:t>
            </a:r>
          </a:p>
          <a:p>
            <a:pPr marL="285750" indent="-285750" algn="just">
              <a:buFont typeface="Arial" panose="020B0604020202020204" pitchFamily="34" charset="0"/>
              <a:buChar char="•"/>
            </a:pPr>
            <a:r>
              <a:rPr lang="en-GB" sz="2800" dirty="0"/>
              <a:t>In Year 1 we teach phases 3, 4 &amp; 5 in the following ways: </a:t>
            </a:r>
          </a:p>
          <a:p>
            <a:pPr algn="just"/>
            <a:endParaRPr lang="en-GB" sz="2800" dirty="0"/>
          </a:p>
          <a:p>
            <a:pPr marL="971550" lvl="1" indent="-514350" algn="just">
              <a:buFont typeface="+mj-lt"/>
              <a:buAutoNum type="arabicPeriod"/>
            </a:pPr>
            <a:r>
              <a:rPr lang="en-GB" sz="2800" dirty="0"/>
              <a:t>Discrete whole class daily phonics sessions</a:t>
            </a:r>
          </a:p>
          <a:p>
            <a:pPr marL="971550" lvl="1" indent="-514350" algn="just">
              <a:buFont typeface="+mj-lt"/>
              <a:buAutoNum type="arabicPeriod"/>
            </a:pPr>
            <a:r>
              <a:rPr lang="en-GB" sz="2800" dirty="0"/>
              <a:t>Oral blending and segmenting</a:t>
            </a:r>
          </a:p>
          <a:p>
            <a:pPr marL="971550" lvl="1" indent="-514350" algn="just">
              <a:buFont typeface="+mj-lt"/>
              <a:buAutoNum type="arabicPeriod"/>
            </a:pPr>
            <a:r>
              <a:rPr lang="en-GB" sz="2800" dirty="0"/>
              <a:t>Individual reading with a teacher </a:t>
            </a:r>
          </a:p>
          <a:p>
            <a:pPr marL="971550" lvl="1" indent="-514350" algn="just">
              <a:buFont typeface="+mj-lt"/>
              <a:buAutoNum type="arabicPeriod"/>
            </a:pPr>
            <a:r>
              <a:rPr lang="en-GB" sz="2800" dirty="0"/>
              <a:t>Group reading sessions </a:t>
            </a:r>
            <a:r>
              <a:rPr lang="en-GB" sz="2800" dirty="0" smtClean="0"/>
              <a:t>at least twice </a:t>
            </a:r>
            <a:r>
              <a:rPr lang="en-GB" sz="2800" dirty="0"/>
              <a:t>weekly</a:t>
            </a:r>
          </a:p>
          <a:p>
            <a:pPr marL="285750" indent="-285750" algn="just">
              <a:buFont typeface="Arial" panose="020B0604020202020204" pitchFamily="34" charset="0"/>
              <a:buChar char="•"/>
            </a:pPr>
            <a:endParaRPr lang="en-GB" sz="3200" dirty="0"/>
          </a:p>
        </p:txBody>
      </p:sp>
      <p:pic>
        <p:nvPicPr>
          <p:cNvPr id="3" name="Picture 2"/>
          <p:cNvPicPr>
            <a:picLocks noChangeAspect="1"/>
          </p:cNvPicPr>
          <p:nvPr/>
        </p:nvPicPr>
        <p:blipFill>
          <a:blip r:embed="rId5"/>
          <a:stretch>
            <a:fillRect/>
          </a:stretch>
        </p:blipFill>
        <p:spPr>
          <a:xfrm>
            <a:off x="9405459" y="4204728"/>
            <a:ext cx="2582866" cy="1485896"/>
          </a:xfrm>
          <a:prstGeom prst="rect">
            <a:avLst/>
          </a:prstGeom>
        </p:spPr>
      </p:pic>
    </p:spTree>
    <p:extLst>
      <p:ext uri="{BB962C8B-B14F-4D97-AF65-F5344CB8AC3E}">
        <p14:creationId xmlns:p14="http://schemas.microsoft.com/office/powerpoint/2010/main" val="20313470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Overview of Progression</a:t>
            </a:r>
          </a:p>
        </p:txBody>
      </p:sp>
      <p:pic>
        <p:nvPicPr>
          <p:cNvPr id="4" name="Content Placeholder 3"/>
          <p:cNvPicPr>
            <a:picLocks noGrp="1" noChangeAspect="1"/>
          </p:cNvPicPr>
          <p:nvPr>
            <p:ph idx="1"/>
          </p:nvPr>
        </p:nvPicPr>
        <p:blipFill rotWithShape="1">
          <a:blip r:embed="rId2"/>
          <a:srcRect l="38482" t="13365" r="23227" b="4015"/>
          <a:stretch/>
        </p:blipFill>
        <p:spPr>
          <a:xfrm>
            <a:off x="2733060" y="1596903"/>
            <a:ext cx="3964432" cy="4811712"/>
          </a:xfrm>
          <a:prstGeom prst="rect">
            <a:avLst/>
          </a:prstGeom>
        </p:spPr>
      </p:pic>
      <p:pic>
        <p:nvPicPr>
          <p:cNvPr id="5" name="Picture 4"/>
          <p:cNvPicPr>
            <a:picLocks noChangeAspect="1"/>
          </p:cNvPicPr>
          <p:nvPr/>
        </p:nvPicPr>
        <p:blipFill>
          <a:blip r:embed="rId3"/>
          <a:stretch>
            <a:fillRect/>
          </a:stretch>
        </p:blipFill>
        <p:spPr>
          <a:xfrm>
            <a:off x="57032" y="0"/>
            <a:ext cx="2261812" cy="2261812"/>
          </a:xfrm>
          <a:prstGeom prst="rect">
            <a:avLst/>
          </a:prstGeom>
        </p:spPr>
      </p:pic>
      <p:sp>
        <p:nvSpPr>
          <p:cNvPr id="7" name="TextBox 6"/>
          <p:cNvSpPr txBox="1"/>
          <p:nvPr/>
        </p:nvSpPr>
        <p:spPr>
          <a:xfrm>
            <a:off x="7096369" y="2261812"/>
            <a:ext cx="4009293" cy="2862322"/>
          </a:xfrm>
          <a:prstGeom prst="rect">
            <a:avLst/>
          </a:prstGeom>
          <a:noFill/>
        </p:spPr>
        <p:txBody>
          <a:bodyPr wrap="square" rtlCol="0">
            <a:spAutoFit/>
          </a:bodyPr>
          <a:lstStyle/>
          <a:p>
            <a:r>
              <a:rPr lang="en-GB" dirty="0"/>
              <a:t>-  Clear progression from one week to       the next</a:t>
            </a:r>
          </a:p>
          <a:p>
            <a:endParaRPr lang="en-GB" dirty="0"/>
          </a:p>
          <a:p>
            <a:pPr marL="285750" indent="-285750">
              <a:buFontTx/>
              <a:buChar char="-"/>
            </a:pPr>
            <a:r>
              <a:rPr lang="en-GB" dirty="0"/>
              <a:t>Clear progression of tricky words – introduced weekly</a:t>
            </a:r>
          </a:p>
          <a:p>
            <a:pPr marL="285750" indent="-285750">
              <a:buFontTx/>
              <a:buChar char="-"/>
            </a:pPr>
            <a:endParaRPr lang="en-GB" dirty="0"/>
          </a:p>
          <a:p>
            <a:pPr marL="285750" indent="-285750">
              <a:buFontTx/>
              <a:buChar char="-"/>
            </a:pPr>
            <a:r>
              <a:rPr lang="en-GB" dirty="0"/>
              <a:t>All staff clear on what should be taught and when</a:t>
            </a:r>
          </a:p>
          <a:p>
            <a:endParaRPr lang="en-GB" dirty="0"/>
          </a:p>
          <a:p>
            <a:endParaRPr lang="en-GB" dirty="0"/>
          </a:p>
        </p:txBody>
      </p:sp>
      <p:pic>
        <p:nvPicPr>
          <p:cNvPr id="8" name="Picture 7"/>
          <p:cNvPicPr>
            <a:picLocks noChangeAspect="1"/>
          </p:cNvPicPr>
          <p:nvPr/>
        </p:nvPicPr>
        <p:blipFill rotWithShape="1">
          <a:blip r:embed="rId4"/>
          <a:srcRect l="10662" r="29971"/>
          <a:stretch/>
        </p:blipFill>
        <p:spPr>
          <a:xfrm>
            <a:off x="10449169" y="109350"/>
            <a:ext cx="1609970" cy="1487553"/>
          </a:xfrm>
          <a:prstGeom prst="rect">
            <a:avLst/>
          </a:prstGeom>
        </p:spPr>
      </p:pic>
    </p:spTree>
    <p:extLst>
      <p:ext uri="{BB962C8B-B14F-4D97-AF65-F5344CB8AC3E}">
        <p14:creationId xmlns:p14="http://schemas.microsoft.com/office/powerpoint/2010/main" val="12418516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9444" y="258602"/>
            <a:ext cx="10515600" cy="1325563"/>
          </a:xfrm>
        </p:spPr>
        <p:txBody>
          <a:bodyPr/>
          <a:lstStyle/>
          <a:p>
            <a:r>
              <a:rPr lang="en-GB" b="1" dirty="0"/>
              <a:t>Key Terminology</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1026" name="Picture 2" descr="https://www.claygate.surrey.sch.uk/_site/data/files/images/classes/DAEAFAD324B53DC69F50DA542B4265A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5575" y="-9144000"/>
            <a:ext cx="2437920" cy="2880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019694" y="2229565"/>
            <a:ext cx="10293927" cy="3354765"/>
          </a:xfrm>
          <a:prstGeom prst="rect">
            <a:avLst/>
          </a:prstGeom>
        </p:spPr>
        <p:txBody>
          <a:bodyPr wrap="square">
            <a:spAutoFit/>
          </a:bodyPr>
          <a:lstStyle/>
          <a:p>
            <a:pPr algn="just">
              <a:defRPr/>
            </a:pPr>
            <a:r>
              <a:rPr lang="en-GB" sz="2800" dirty="0">
                <a:latin typeface="Calibri" panose="020F0502020204030204" pitchFamily="34" charset="0"/>
                <a:cs typeface="Arial" pitchFamily="34" charset="0"/>
              </a:rPr>
              <a:t>A </a:t>
            </a:r>
            <a:r>
              <a:rPr lang="en-GB" sz="2800" b="1" dirty="0">
                <a:latin typeface="Calibri" panose="020F0502020204030204" pitchFamily="34" charset="0"/>
                <a:cs typeface="Arial" pitchFamily="34" charset="0"/>
              </a:rPr>
              <a:t>phoneme</a:t>
            </a:r>
            <a:r>
              <a:rPr lang="en-GB" sz="2800" dirty="0">
                <a:latin typeface="Calibri" panose="020F0502020204030204" pitchFamily="34" charset="0"/>
                <a:cs typeface="Arial" pitchFamily="34" charset="0"/>
              </a:rPr>
              <a:t> is the smallest unit of sound in a language. There are 44 phonemes</a:t>
            </a:r>
          </a:p>
          <a:p>
            <a:pPr algn="just">
              <a:defRPr/>
            </a:pPr>
            <a:endParaRPr lang="en-GB" sz="2800" dirty="0">
              <a:latin typeface="Calibri" panose="020F0502020204030204" pitchFamily="34" charset="0"/>
              <a:cs typeface="Arial" pitchFamily="34" charset="0"/>
            </a:endParaRPr>
          </a:p>
          <a:p>
            <a:pPr algn="just">
              <a:defRPr/>
            </a:pPr>
            <a:r>
              <a:rPr lang="en-GB" sz="2800" dirty="0">
                <a:latin typeface="Calibri" panose="020F0502020204030204" pitchFamily="34" charset="0"/>
                <a:cs typeface="Arial" pitchFamily="34" charset="0"/>
              </a:rPr>
              <a:t>A </a:t>
            </a:r>
            <a:r>
              <a:rPr lang="en-GB" sz="2800" b="1" dirty="0">
                <a:latin typeface="Calibri" panose="020F0502020204030204" pitchFamily="34" charset="0"/>
                <a:cs typeface="Arial" pitchFamily="34" charset="0"/>
              </a:rPr>
              <a:t>grapheme</a:t>
            </a:r>
            <a:r>
              <a:rPr lang="en-GB" sz="2800" dirty="0">
                <a:latin typeface="Calibri" panose="020F0502020204030204" pitchFamily="34" charset="0"/>
                <a:cs typeface="Arial" pitchFamily="34" charset="0"/>
              </a:rPr>
              <a:t> is a letter or group of letters which represent a sound </a:t>
            </a:r>
          </a:p>
          <a:p>
            <a:pPr algn="just">
              <a:defRPr/>
            </a:pPr>
            <a:r>
              <a:rPr lang="en-GB" sz="2800" dirty="0">
                <a:latin typeface="Calibri" panose="020F0502020204030204" pitchFamily="34" charset="0"/>
                <a:cs typeface="Arial" pitchFamily="34" charset="0"/>
              </a:rPr>
              <a:t>Letters (graphemes) are used to represent sounds (phonemes)</a:t>
            </a:r>
          </a:p>
          <a:p>
            <a:pPr algn="just">
              <a:defRPr/>
            </a:pPr>
            <a:r>
              <a:rPr lang="en-GB" sz="2800" dirty="0">
                <a:latin typeface="Calibri" panose="020F0502020204030204" pitchFamily="34" charset="0"/>
                <a:cs typeface="Arial" pitchFamily="34" charset="0"/>
              </a:rPr>
              <a:t>	</a:t>
            </a:r>
            <a:r>
              <a:rPr lang="en-GB" sz="3600" dirty="0">
                <a:latin typeface="Calibri" panose="020F0502020204030204" pitchFamily="34" charset="0"/>
                <a:cs typeface="Arial" pitchFamily="34" charset="0"/>
              </a:rPr>
              <a:t>c-a-t</a:t>
            </a:r>
          </a:p>
          <a:p>
            <a:pPr algn="just">
              <a:defRPr/>
            </a:pPr>
            <a:r>
              <a:rPr lang="en-GB" sz="3600" dirty="0">
                <a:latin typeface="Calibri" panose="020F0502020204030204" pitchFamily="34" charset="0"/>
                <a:cs typeface="Arial" pitchFamily="34" charset="0"/>
              </a:rPr>
              <a:t>	</a:t>
            </a:r>
            <a:r>
              <a:rPr lang="en-GB" sz="3600" dirty="0" err="1">
                <a:latin typeface="Calibri" panose="020F0502020204030204" pitchFamily="34" charset="0"/>
                <a:cs typeface="Arial" pitchFamily="34" charset="0"/>
              </a:rPr>
              <a:t>sh</a:t>
            </a:r>
            <a:r>
              <a:rPr lang="en-GB" sz="3600" dirty="0">
                <a:latin typeface="Calibri" panose="020F0502020204030204" pitchFamily="34" charset="0"/>
                <a:cs typeface="Arial" pitchFamily="34" charset="0"/>
              </a:rPr>
              <a:t>-o-p</a:t>
            </a:r>
            <a:endParaRPr lang="en-GB" sz="2800" dirty="0"/>
          </a:p>
        </p:txBody>
      </p:sp>
      <p:pic>
        <p:nvPicPr>
          <p:cNvPr id="6" name="Picture 5"/>
          <p:cNvPicPr>
            <a:picLocks noChangeAspect="1"/>
          </p:cNvPicPr>
          <p:nvPr/>
        </p:nvPicPr>
        <p:blipFill>
          <a:blip r:embed="rId5"/>
          <a:stretch>
            <a:fillRect/>
          </a:stretch>
        </p:blipFill>
        <p:spPr>
          <a:xfrm>
            <a:off x="10394704" y="96612"/>
            <a:ext cx="1609483" cy="1487553"/>
          </a:xfrm>
          <a:prstGeom prst="rect">
            <a:avLst/>
          </a:prstGeom>
        </p:spPr>
      </p:pic>
    </p:spTree>
    <p:extLst>
      <p:ext uri="{BB962C8B-B14F-4D97-AF65-F5344CB8AC3E}">
        <p14:creationId xmlns:p14="http://schemas.microsoft.com/office/powerpoint/2010/main" val="17373387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9444" y="258602"/>
            <a:ext cx="10515600" cy="1325563"/>
          </a:xfrm>
        </p:spPr>
        <p:txBody>
          <a:bodyPr/>
          <a:lstStyle/>
          <a:p>
            <a:r>
              <a:rPr lang="en-GB" b="1" dirty="0"/>
              <a:t>Key terminology </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Rectangle 2"/>
          <p:cNvSpPr/>
          <p:nvPr/>
        </p:nvSpPr>
        <p:spPr>
          <a:xfrm>
            <a:off x="1967344" y="2252578"/>
            <a:ext cx="9146771" cy="3816429"/>
          </a:xfrm>
          <a:prstGeom prst="rect">
            <a:avLst/>
          </a:prstGeom>
        </p:spPr>
        <p:txBody>
          <a:bodyPr wrap="square">
            <a:spAutoFit/>
          </a:bodyPr>
          <a:lstStyle/>
          <a:p>
            <a:pPr>
              <a:defRPr/>
            </a:pPr>
            <a:r>
              <a:rPr lang="en-GB" sz="3200" b="1" dirty="0">
                <a:latin typeface="Calibri" panose="020F0502020204030204" pitchFamily="34" charset="0"/>
              </a:rPr>
              <a:t>Digraph</a:t>
            </a:r>
            <a:r>
              <a:rPr lang="en-GB" sz="3200" dirty="0">
                <a:latin typeface="Calibri" panose="020F0502020204030204" pitchFamily="34" charset="0"/>
              </a:rPr>
              <a:t>: a combination of two letters representing one sound</a:t>
            </a:r>
          </a:p>
          <a:p>
            <a:pPr>
              <a:defRPr/>
            </a:pPr>
            <a:r>
              <a:rPr lang="en-GB" sz="3200" b="1" dirty="0" err="1">
                <a:latin typeface="Calibri" panose="020F0502020204030204" pitchFamily="34" charset="0"/>
              </a:rPr>
              <a:t>ck</a:t>
            </a:r>
            <a:r>
              <a:rPr lang="en-GB" sz="3200" b="1" dirty="0">
                <a:latin typeface="Calibri" panose="020F0502020204030204" pitchFamily="34" charset="0"/>
              </a:rPr>
              <a:t>  </a:t>
            </a:r>
            <a:r>
              <a:rPr lang="en-GB" sz="3200" b="1" dirty="0" err="1">
                <a:latin typeface="Calibri" panose="020F0502020204030204" pitchFamily="34" charset="0"/>
              </a:rPr>
              <a:t>sh</a:t>
            </a:r>
            <a:r>
              <a:rPr lang="en-GB" sz="3200" b="1" dirty="0">
                <a:latin typeface="Calibri" panose="020F0502020204030204" pitchFamily="34" charset="0"/>
              </a:rPr>
              <a:t>  </a:t>
            </a:r>
            <a:r>
              <a:rPr lang="en-GB" sz="3200" b="1" dirty="0" err="1">
                <a:latin typeface="Calibri" panose="020F0502020204030204" pitchFamily="34" charset="0"/>
              </a:rPr>
              <a:t>ch</a:t>
            </a:r>
            <a:r>
              <a:rPr lang="en-GB" sz="3200" b="1" dirty="0">
                <a:latin typeface="Calibri" panose="020F0502020204030204" pitchFamily="34" charset="0"/>
              </a:rPr>
              <a:t>  </a:t>
            </a:r>
            <a:r>
              <a:rPr lang="en-GB" sz="3200" b="1" dirty="0" err="1">
                <a:latin typeface="Calibri" panose="020F0502020204030204" pitchFamily="34" charset="0"/>
              </a:rPr>
              <a:t>th</a:t>
            </a:r>
            <a:r>
              <a:rPr lang="en-GB" sz="3200" b="1" dirty="0">
                <a:latin typeface="Calibri" panose="020F0502020204030204" pitchFamily="34" charset="0"/>
              </a:rPr>
              <a:t>  ng  </a:t>
            </a:r>
            <a:r>
              <a:rPr lang="en-GB" sz="3200" b="1" dirty="0" err="1">
                <a:latin typeface="Calibri" panose="020F0502020204030204" pitchFamily="34" charset="0"/>
              </a:rPr>
              <a:t>nk</a:t>
            </a:r>
            <a:r>
              <a:rPr lang="en-GB" sz="3200" b="1" dirty="0">
                <a:latin typeface="Calibri" panose="020F0502020204030204" pitchFamily="34" charset="0"/>
              </a:rPr>
              <a:t>   </a:t>
            </a:r>
            <a:r>
              <a:rPr lang="en-GB" sz="3200" b="1" dirty="0" err="1">
                <a:latin typeface="Calibri" panose="020F0502020204030204" pitchFamily="34" charset="0"/>
              </a:rPr>
              <a:t>ee</a:t>
            </a:r>
            <a:r>
              <a:rPr lang="en-GB" sz="3200" b="1" dirty="0">
                <a:latin typeface="Calibri" panose="020F0502020204030204" pitchFamily="34" charset="0"/>
              </a:rPr>
              <a:t>  </a:t>
            </a:r>
            <a:r>
              <a:rPr lang="en-GB" sz="3200" b="1" dirty="0" err="1">
                <a:latin typeface="Calibri" panose="020F0502020204030204" pitchFamily="34" charset="0"/>
              </a:rPr>
              <a:t>oa</a:t>
            </a:r>
            <a:r>
              <a:rPr lang="en-GB" sz="3200" b="1" dirty="0">
                <a:latin typeface="Calibri" panose="020F0502020204030204" pitchFamily="34" charset="0"/>
              </a:rPr>
              <a:t>  </a:t>
            </a:r>
            <a:r>
              <a:rPr lang="en-GB" sz="3200" b="1" dirty="0" err="1">
                <a:latin typeface="Calibri" panose="020F0502020204030204" pitchFamily="34" charset="0"/>
              </a:rPr>
              <a:t>oo</a:t>
            </a:r>
            <a:r>
              <a:rPr lang="en-GB" sz="3200" b="1" dirty="0">
                <a:latin typeface="Calibri" panose="020F0502020204030204" pitchFamily="34" charset="0"/>
              </a:rPr>
              <a:t>  </a:t>
            </a:r>
            <a:r>
              <a:rPr lang="en-GB" sz="3200" b="1" dirty="0" err="1">
                <a:latin typeface="Calibri" panose="020F0502020204030204" pitchFamily="34" charset="0"/>
              </a:rPr>
              <a:t>ar</a:t>
            </a:r>
            <a:r>
              <a:rPr lang="en-GB" sz="3200" b="1" dirty="0">
                <a:latin typeface="Calibri" panose="020F0502020204030204" pitchFamily="34" charset="0"/>
              </a:rPr>
              <a:t>  or    </a:t>
            </a:r>
            <a:r>
              <a:rPr lang="en-GB" sz="3200" b="1" dirty="0" err="1">
                <a:latin typeface="Calibri" panose="020F0502020204030204" pitchFamily="34" charset="0"/>
              </a:rPr>
              <a:t>ur</a:t>
            </a:r>
            <a:r>
              <a:rPr lang="en-GB" sz="3200" b="1" dirty="0">
                <a:latin typeface="Calibri" panose="020F0502020204030204" pitchFamily="34" charset="0"/>
              </a:rPr>
              <a:t>   oi  </a:t>
            </a:r>
            <a:r>
              <a:rPr lang="en-GB" sz="3200" b="1" dirty="0" err="1">
                <a:latin typeface="Calibri" panose="020F0502020204030204" pitchFamily="34" charset="0"/>
              </a:rPr>
              <a:t>er</a:t>
            </a:r>
            <a:r>
              <a:rPr lang="en-GB" sz="3200" b="1" dirty="0">
                <a:latin typeface="Calibri" panose="020F0502020204030204" pitchFamily="34" charset="0"/>
              </a:rPr>
              <a:t> </a:t>
            </a:r>
          </a:p>
          <a:p>
            <a:pPr>
              <a:defRPr/>
            </a:pPr>
            <a:endParaRPr lang="en-GB" sz="3200" b="1" dirty="0">
              <a:latin typeface="Calibri" panose="020F0502020204030204" pitchFamily="34" charset="0"/>
            </a:endParaRPr>
          </a:p>
          <a:p>
            <a:pPr>
              <a:defRPr/>
            </a:pPr>
            <a:r>
              <a:rPr lang="en-GB" sz="3200" b="1" dirty="0" err="1">
                <a:latin typeface="Calibri" panose="020F0502020204030204" pitchFamily="34" charset="0"/>
              </a:rPr>
              <a:t>Trigraph</a:t>
            </a:r>
            <a:r>
              <a:rPr lang="en-GB" sz="3200" dirty="0">
                <a:latin typeface="Calibri" panose="020F0502020204030204" pitchFamily="34" charset="0"/>
              </a:rPr>
              <a:t>: a group of three letters representing one sound</a:t>
            </a:r>
          </a:p>
          <a:p>
            <a:pPr algn="ctr">
              <a:defRPr/>
            </a:pPr>
            <a:r>
              <a:rPr lang="en-GB" sz="3200" b="1" dirty="0" err="1">
                <a:latin typeface="Calibri" panose="020F0502020204030204" pitchFamily="34" charset="0"/>
              </a:rPr>
              <a:t>igh</a:t>
            </a:r>
            <a:r>
              <a:rPr lang="en-GB" sz="3200" b="1" dirty="0">
                <a:latin typeface="Calibri" panose="020F0502020204030204" pitchFamily="34" charset="0"/>
              </a:rPr>
              <a:t>	air	ear</a:t>
            </a:r>
          </a:p>
          <a:p>
            <a:pPr algn="ctr">
              <a:defRPr/>
            </a:pPr>
            <a:endParaRPr lang="en-GB" b="1" dirty="0">
              <a:latin typeface="Calibri" panose="020F0502020204030204" pitchFamily="34" charset="0"/>
            </a:endParaRPr>
          </a:p>
        </p:txBody>
      </p:sp>
      <p:pic>
        <p:nvPicPr>
          <p:cNvPr id="6" name="Picture 5"/>
          <p:cNvPicPr>
            <a:picLocks noChangeAspect="1"/>
          </p:cNvPicPr>
          <p:nvPr/>
        </p:nvPicPr>
        <p:blipFill>
          <a:blip r:embed="rId4"/>
          <a:stretch>
            <a:fillRect/>
          </a:stretch>
        </p:blipFill>
        <p:spPr>
          <a:xfrm>
            <a:off x="10454062" y="133947"/>
            <a:ext cx="1609483" cy="1487553"/>
          </a:xfrm>
          <a:prstGeom prst="rect">
            <a:avLst/>
          </a:prstGeom>
        </p:spPr>
      </p:pic>
    </p:spTree>
    <p:extLst>
      <p:ext uri="{BB962C8B-B14F-4D97-AF65-F5344CB8AC3E}">
        <p14:creationId xmlns:p14="http://schemas.microsoft.com/office/powerpoint/2010/main" val="975386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9444" y="258602"/>
            <a:ext cx="10515600" cy="1325563"/>
          </a:xfrm>
        </p:spPr>
        <p:txBody>
          <a:bodyPr/>
          <a:lstStyle/>
          <a:p>
            <a:r>
              <a:rPr lang="en-GB" b="1" dirty="0"/>
              <a:t>Key terminology </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1026" name="Picture 2" descr="https://www.claygate.surrey.sch.uk/_site/data/files/images/classes/DAEAFAD324B53DC69F50DA542B4265A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5575" y="-9144000"/>
            <a:ext cx="2437920" cy="2880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967344" y="2252578"/>
            <a:ext cx="9146771" cy="3293209"/>
          </a:xfrm>
          <a:prstGeom prst="rect">
            <a:avLst/>
          </a:prstGeom>
        </p:spPr>
        <p:txBody>
          <a:bodyPr wrap="square">
            <a:spAutoFit/>
          </a:bodyPr>
          <a:lstStyle/>
          <a:p>
            <a:pPr lvl="0">
              <a:defRPr/>
            </a:pPr>
            <a:r>
              <a:rPr kumimoji="0" lang="en-GB" sz="3200" b="1"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Decoding</a:t>
            </a:r>
            <a:r>
              <a:rPr kumimoji="0" lang="en-GB" sz="32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a:t>
            </a:r>
            <a:r>
              <a:rPr lang="en-GB" dirty="0"/>
              <a:t> </a:t>
            </a:r>
            <a:r>
              <a:rPr lang="en-GB" sz="2800" dirty="0"/>
              <a:t>the ability to apply your knowledge of letter-sound relationships, including knowledge of letter patterns, to correctly pronounce written words</a:t>
            </a:r>
            <a:endParaRPr kumimoji="0" lang="en-GB" sz="2800" i="0" u="none" strike="noStrike" kern="1200" cap="none" spc="0" normalizeH="0" baseline="0" noProof="0" dirty="0">
              <a:ln>
                <a:noFill/>
              </a:ln>
              <a:solidFill>
                <a:prstClr val="black"/>
              </a:solidFill>
              <a:effectLst/>
              <a:uLnTx/>
              <a:uFillTx/>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3200" dirty="0">
              <a:solidFill>
                <a:prstClr val="black"/>
              </a:solidFill>
              <a:latin typeface="Calibri" panose="020F0502020204030204" pitchFamily="34" charset="0"/>
            </a:endParaRPr>
          </a:p>
          <a:p>
            <a:pPr>
              <a:defRPr/>
            </a:pPr>
            <a:r>
              <a:rPr lang="en-GB" sz="2800" b="1" dirty="0">
                <a:solidFill>
                  <a:prstClr val="black"/>
                </a:solidFill>
                <a:latin typeface="Calibri" panose="020F0502020204030204" pitchFamily="34" charset="0"/>
              </a:rPr>
              <a:t>Encoding: </a:t>
            </a:r>
            <a:r>
              <a:rPr lang="en-GB" sz="2800" dirty="0"/>
              <a:t>the process of hearing a sound and being able to write the symbol that makes that sound. </a:t>
            </a:r>
            <a:r>
              <a:rPr lang="en-GB" sz="2800" b="1" dirty="0">
                <a:solidFill>
                  <a:prstClr val="black"/>
                </a:solidFill>
                <a:latin typeface="Calibri" panose="020F050202020403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dirty="0">
              <a:ln>
                <a:noFill/>
              </a:ln>
              <a:solidFill>
                <a:prstClr val="black"/>
              </a:solidFill>
              <a:effectLst/>
              <a:uLnTx/>
              <a:uFillTx/>
              <a:latin typeface="Calibri" panose="020F0502020204030204" pitchFamily="34" charset="0"/>
              <a:ea typeface="+mn-ea"/>
              <a:cs typeface="+mn-cs"/>
            </a:endParaRPr>
          </a:p>
        </p:txBody>
      </p:sp>
      <p:pic>
        <p:nvPicPr>
          <p:cNvPr id="6" name="Picture 5"/>
          <p:cNvPicPr>
            <a:picLocks noChangeAspect="1"/>
          </p:cNvPicPr>
          <p:nvPr/>
        </p:nvPicPr>
        <p:blipFill>
          <a:blip r:embed="rId5"/>
          <a:stretch>
            <a:fillRect/>
          </a:stretch>
        </p:blipFill>
        <p:spPr>
          <a:xfrm>
            <a:off x="10386888" y="96612"/>
            <a:ext cx="1609483" cy="1487553"/>
          </a:xfrm>
          <a:prstGeom prst="rect">
            <a:avLst/>
          </a:prstGeom>
        </p:spPr>
      </p:pic>
    </p:spTree>
    <p:extLst>
      <p:ext uri="{BB962C8B-B14F-4D97-AF65-F5344CB8AC3E}">
        <p14:creationId xmlns:p14="http://schemas.microsoft.com/office/powerpoint/2010/main" val="29584763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9444" y="258602"/>
            <a:ext cx="10515600" cy="1325563"/>
          </a:xfrm>
        </p:spPr>
        <p:txBody>
          <a:bodyPr/>
          <a:lstStyle/>
          <a:p>
            <a:r>
              <a:rPr lang="en-GB" b="1" dirty="0"/>
              <a:t>Phoneme Buttons </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1026" name="Picture 2" descr="https://www.claygate.surrey.sch.uk/_site/data/files/images/classes/DAEAFAD324B53DC69F50DA542B4265A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5575" y="-9144000"/>
            <a:ext cx="2437920" cy="2880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71282" y="2117027"/>
            <a:ext cx="10603276" cy="1569660"/>
          </a:xfrm>
          <a:prstGeom prst="rect">
            <a:avLst/>
          </a:prstGeom>
        </p:spPr>
        <p:txBody>
          <a:bodyPr wrap="square">
            <a:spAutoFit/>
          </a:bodyPr>
          <a:lstStyle/>
          <a:p>
            <a:r>
              <a:rPr lang="en-GB" sz="3200" dirty="0"/>
              <a:t>At CPS children are encouraged to ‘phoneme button’ words during phonic lessons.  A dot is used for a single phoneme. A dash is used for a digraph or a </a:t>
            </a:r>
            <a:r>
              <a:rPr lang="en-GB" sz="3200" dirty="0" err="1"/>
              <a:t>trigraph</a:t>
            </a:r>
            <a:r>
              <a:rPr lang="en-GB" sz="3200" dirty="0"/>
              <a:t>. </a:t>
            </a:r>
          </a:p>
        </p:txBody>
      </p:sp>
      <p:pic>
        <p:nvPicPr>
          <p:cNvPr id="6" name="Picture 5"/>
          <p:cNvPicPr>
            <a:picLocks noChangeAspect="1"/>
          </p:cNvPicPr>
          <p:nvPr/>
        </p:nvPicPr>
        <p:blipFill>
          <a:blip r:embed="rId5"/>
          <a:stretch>
            <a:fillRect/>
          </a:stretch>
        </p:blipFill>
        <p:spPr>
          <a:xfrm>
            <a:off x="314931" y="3686687"/>
            <a:ext cx="3629025" cy="2057400"/>
          </a:xfrm>
          <a:prstGeom prst="rect">
            <a:avLst/>
          </a:prstGeom>
        </p:spPr>
      </p:pic>
      <p:pic>
        <p:nvPicPr>
          <p:cNvPr id="7" name="Picture 6"/>
          <p:cNvPicPr>
            <a:picLocks noChangeAspect="1"/>
          </p:cNvPicPr>
          <p:nvPr/>
        </p:nvPicPr>
        <p:blipFill>
          <a:blip r:embed="rId6"/>
          <a:stretch>
            <a:fillRect/>
          </a:stretch>
        </p:blipFill>
        <p:spPr>
          <a:xfrm>
            <a:off x="3425796" y="3779594"/>
            <a:ext cx="3228975" cy="1962150"/>
          </a:xfrm>
          <a:prstGeom prst="rect">
            <a:avLst/>
          </a:prstGeom>
        </p:spPr>
      </p:pic>
      <p:pic>
        <p:nvPicPr>
          <p:cNvPr id="9" name="Picture 8"/>
          <p:cNvPicPr>
            <a:picLocks noChangeAspect="1"/>
          </p:cNvPicPr>
          <p:nvPr/>
        </p:nvPicPr>
        <p:blipFill>
          <a:blip r:embed="rId7"/>
          <a:stretch>
            <a:fillRect/>
          </a:stretch>
        </p:blipFill>
        <p:spPr>
          <a:xfrm>
            <a:off x="7054821" y="3639222"/>
            <a:ext cx="3249936" cy="1737333"/>
          </a:xfrm>
          <a:prstGeom prst="rect">
            <a:avLst/>
          </a:prstGeom>
        </p:spPr>
      </p:pic>
      <p:pic>
        <p:nvPicPr>
          <p:cNvPr id="8" name="Picture 7"/>
          <p:cNvPicPr>
            <a:picLocks noChangeAspect="1"/>
          </p:cNvPicPr>
          <p:nvPr/>
        </p:nvPicPr>
        <p:blipFill>
          <a:blip r:embed="rId8"/>
          <a:stretch>
            <a:fillRect/>
          </a:stretch>
        </p:blipFill>
        <p:spPr>
          <a:xfrm>
            <a:off x="10379073" y="276926"/>
            <a:ext cx="1609483" cy="1487553"/>
          </a:xfrm>
          <a:prstGeom prst="rect">
            <a:avLst/>
          </a:prstGeom>
        </p:spPr>
      </p:pic>
      <p:sp>
        <p:nvSpPr>
          <p:cNvPr id="12" name="TextBox 11">
            <a:extLst>
              <a:ext uri="{FF2B5EF4-FFF2-40B4-BE49-F238E27FC236}">
                <a16:creationId xmlns:a16="http://schemas.microsoft.com/office/drawing/2014/main" id="{8DB10440-0D24-46E6-8297-FBF9F6B00283}"/>
              </a:ext>
            </a:extLst>
          </p:cNvPr>
          <p:cNvSpPr txBox="1"/>
          <p:nvPr/>
        </p:nvSpPr>
        <p:spPr>
          <a:xfrm>
            <a:off x="799086" y="5469462"/>
            <a:ext cx="8098423" cy="954107"/>
          </a:xfrm>
          <a:prstGeom prst="rect">
            <a:avLst/>
          </a:prstGeom>
          <a:noFill/>
        </p:spPr>
        <p:txBody>
          <a:bodyPr wrap="square">
            <a:spAutoFit/>
          </a:bodyPr>
          <a:lstStyle/>
          <a:p>
            <a:r>
              <a:rPr lang="en-GB" sz="2800" b="1" dirty="0"/>
              <a:t>Sweep</a:t>
            </a:r>
            <a:r>
              <a:rPr lang="en-GB" sz="2800" dirty="0"/>
              <a:t>: the action of joining the phoneme buttons together to say the word. The </a:t>
            </a:r>
            <a:r>
              <a:rPr lang="en-GB" sz="2800" b="1" dirty="0"/>
              <a:t>blending </a:t>
            </a:r>
            <a:r>
              <a:rPr lang="en-GB" sz="2800" dirty="0"/>
              <a:t>of the sounds.</a:t>
            </a:r>
          </a:p>
        </p:txBody>
      </p:sp>
    </p:spTree>
    <p:extLst>
      <p:ext uri="{BB962C8B-B14F-4D97-AF65-F5344CB8AC3E}">
        <p14:creationId xmlns:p14="http://schemas.microsoft.com/office/powerpoint/2010/main" val="26228883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9444" y="258602"/>
            <a:ext cx="10515600" cy="1325563"/>
          </a:xfrm>
        </p:spPr>
        <p:txBody>
          <a:bodyPr/>
          <a:lstStyle/>
          <a:p>
            <a:r>
              <a:rPr lang="en-GB" b="1" dirty="0"/>
              <a:t>Phoneme Fingers  </a:t>
            </a:r>
            <a:r>
              <a:rPr lang="en-GB" sz="2000" b="1" dirty="0"/>
              <a:t>- to aid oral blending and segmenting </a:t>
            </a:r>
            <a:br>
              <a:rPr lang="en-GB" sz="2000" b="1" dirty="0"/>
            </a:br>
            <a:r>
              <a:rPr lang="en-GB" sz="2000" b="1" dirty="0"/>
              <a:t>                                                                          for writing</a:t>
            </a:r>
          </a:p>
        </p:txBody>
      </p:sp>
      <p:pic>
        <p:nvPicPr>
          <p:cNvPr id="4" name="Picture 3"/>
          <p:cNvPicPr>
            <a:picLocks noChangeAspect="1"/>
          </p:cNvPicPr>
          <p:nvPr/>
        </p:nvPicPr>
        <p:blipFill>
          <a:blip r:embed="rId2"/>
          <a:stretch>
            <a:fillRect/>
          </a:stretch>
        </p:blipFill>
        <p:spPr>
          <a:xfrm>
            <a:off x="9303859" y="6080297"/>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Rectangle 2"/>
          <p:cNvSpPr/>
          <p:nvPr/>
        </p:nvSpPr>
        <p:spPr>
          <a:xfrm>
            <a:off x="687185" y="2258718"/>
            <a:ext cx="10603276" cy="954107"/>
          </a:xfrm>
          <a:prstGeom prst="rect">
            <a:avLst/>
          </a:prstGeom>
        </p:spPr>
        <p:txBody>
          <a:bodyPr wrap="square">
            <a:spAutoFit/>
          </a:bodyPr>
          <a:lstStyle/>
          <a:p>
            <a:r>
              <a:rPr lang="en-GB" sz="2800" dirty="0"/>
              <a:t>Children are encouraged to count the phonemes in words. We do this by segmenting the word into phonemes on our fingers. </a:t>
            </a:r>
          </a:p>
        </p:txBody>
      </p:sp>
      <p:sp>
        <p:nvSpPr>
          <p:cNvPr id="6" name="TextBox 5"/>
          <p:cNvSpPr txBox="1"/>
          <p:nvPr/>
        </p:nvSpPr>
        <p:spPr>
          <a:xfrm>
            <a:off x="2899439" y="3564631"/>
            <a:ext cx="8146473" cy="2677656"/>
          </a:xfrm>
          <a:prstGeom prst="rect">
            <a:avLst/>
          </a:prstGeom>
          <a:noFill/>
        </p:spPr>
        <p:txBody>
          <a:bodyPr wrap="square" rtlCol="0">
            <a:spAutoFit/>
          </a:bodyPr>
          <a:lstStyle/>
          <a:p>
            <a:r>
              <a:rPr lang="en-GB" sz="2800" b="1" dirty="0"/>
              <a:t>Oral blending</a:t>
            </a:r>
            <a:r>
              <a:rPr lang="en-GB" sz="2800" dirty="0"/>
              <a:t>: children listen to the spoken phonemes and then blend to say the word</a:t>
            </a:r>
          </a:p>
          <a:p>
            <a:endParaRPr lang="en-GB" sz="2800" dirty="0"/>
          </a:p>
          <a:p>
            <a:r>
              <a:rPr lang="en-GB" sz="2800" b="1" dirty="0"/>
              <a:t>Segmenting</a:t>
            </a:r>
            <a:r>
              <a:rPr lang="en-GB" sz="2800" dirty="0"/>
              <a:t>: splitting a word into the individual phonemes </a:t>
            </a:r>
          </a:p>
          <a:p>
            <a:endParaRPr lang="en-GB" sz="2800" dirty="0"/>
          </a:p>
        </p:txBody>
      </p:sp>
      <p:pic>
        <p:nvPicPr>
          <p:cNvPr id="7" name="Picture 6"/>
          <p:cNvPicPr>
            <a:picLocks noChangeAspect="1"/>
          </p:cNvPicPr>
          <p:nvPr/>
        </p:nvPicPr>
        <p:blipFill>
          <a:blip r:embed="rId4"/>
          <a:stretch>
            <a:fillRect/>
          </a:stretch>
        </p:blipFill>
        <p:spPr>
          <a:xfrm>
            <a:off x="339839" y="3333069"/>
            <a:ext cx="2342452" cy="2374921"/>
          </a:xfrm>
          <a:prstGeom prst="rect">
            <a:avLst/>
          </a:prstGeom>
        </p:spPr>
      </p:pic>
      <p:pic>
        <p:nvPicPr>
          <p:cNvPr id="9" name="Picture 8"/>
          <p:cNvPicPr>
            <a:picLocks noChangeAspect="1"/>
          </p:cNvPicPr>
          <p:nvPr/>
        </p:nvPicPr>
        <p:blipFill>
          <a:blip r:embed="rId5"/>
          <a:stretch>
            <a:fillRect/>
          </a:stretch>
        </p:blipFill>
        <p:spPr>
          <a:xfrm>
            <a:off x="10160243" y="258602"/>
            <a:ext cx="1609483" cy="1487553"/>
          </a:xfrm>
          <a:prstGeom prst="rect">
            <a:avLst/>
          </a:prstGeom>
        </p:spPr>
      </p:pic>
    </p:spTree>
    <p:extLst>
      <p:ext uri="{BB962C8B-B14F-4D97-AF65-F5344CB8AC3E}">
        <p14:creationId xmlns:p14="http://schemas.microsoft.com/office/powerpoint/2010/main" val="7670437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9444" y="258602"/>
            <a:ext cx="10515600" cy="1325563"/>
          </a:xfrm>
        </p:spPr>
        <p:txBody>
          <a:bodyPr/>
          <a:lstStyle/>
          <a:p>
            <a:r>
              <a:rPr lang="en-GB" b="1" dirty="0"/>
              <a:t>Daily Phonics Lesson Structure </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1026" name="Picture 2" descr="https://www.claygate.surrey.sch.uk/_site/data/files/images/classes/DAEAFAD324B53DC69F50DA542B4265A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5575" y="-9144000"/>
            <a:ext cx="2437920" cy="2880000"/>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p:cNvSpPr>
            <a:spLocks noGrp="1"/>
          </p:cNvSpPr>
          <p:nvPr>
            <p:ph idx="1"/>
          </p:nvPr>
        </p:nvSpPr>
        <p:spPr>
          <a:xfrm>
            <a:off x="690702" y="2149821"/>
            <a:ext cx="10515600" cy="4351338"/>
          </a:xfrm>
        </p:spPr>
        <p:txBody>
          <a:bodyPr>
            <a:normAutofit/>
          </a:bodyPr>
          <a:lstStyle/>
          <a:p>
            <a:pPr marL="0" indent="0" algn="ctr">
              <a:buFontTx/>
              <a:buNone/>
              <a:defRPr/>
            </a:pPr>
            <a:r>
              <a:rPr lang="en-GB" sz="4800" dirty="0">
                <a:latin typeface="Calibri" panose="020F0502020204030204" pitchFamily="34" charset="0"/>
              </a:rPr>
              <a:t>Review – previous sounds</a:t>
            </a:r>
          </a:p>
          <a:p>
            <a:pPr marL="0" indent="0" algn="ctr">
              <a:buFontTx/>
              <a:buNone/>
              <a:defRPr/>
            </a:pPr>
            <a:r>
              <a:rPr lang="en-GB" sz="4800" dirty="0">
                <a:latin typeface="Calibri" panose="020F0502020204030204" pitchFamily="34" charset="0"/>
              </a:rPr>
              <a:t>Teach – new sound</a:t>
            </a:r>
          </a:p>
          <a:p>
            <a:pPr marL="0" indent="0" algn="ctr">
              <a:buFontTx/>
              <a:buNone/>
              <a:defRPr/>
            </a:pPr>
            <a:r>
              <a:rPr lang="en-GB" sz="4800" dirty="0">
                <a:latin typeface="Calibri" panose="020F0502020204030204" pitchFamily="34" charset="0"/>
              </a:rPr>
              <a:t>Practice</a:t>
            </a:r>
          </a:p>
          <a:p>
            <a:pPr marL="0" indent="0" algn="ctr">
              <a:buFontTx/>
              <a:buNone/>
              <a:defRPr/>
            </a:pPr>
            <a:r>
              <a:rPr lang="en-GB" sz="4800" dirty="0">
                <a:latin typeface="Calibri" panose="020F0502020204030204" pitchFamily="34" charset="0"/>
              </a:rPr>
              <a:t>Apply</a:t>
            </a:r>
          </a:p>
          <a:p>
            <a:pPr marL="0" indent="0">
              <a:buNone/>
            </a:pPr>
            <a:endParaRPr lang="en-GB" dirty="0"/>
          </a:p>
        </p:txBody>
      </p:sp>
      <p:pic>
        <p:nvPicPr>
          <p:cNvPr id="3" name="Picture 2"/>
          <p:cNvPicPr>
            <a:picLocks noChangeAspect="1"/>
          </p:cNvPicPr>
          <p:nvPr/>
        </p:nvPicPr>
        <p:blipFill>
          <a:blip r:embed="rId5"/>
          <a:stretch>
            <a:fillRect/>
          </a:stretch>
        </p:blipFill>
        <p:spPr>
          <a:xfrm>
            <a:off x="10254028" y="177606"/>
            <a:ext cx="1609483" cy="1487553"/>
          </a:xfrm>
          <a:prstGeom prst="rect">
            <a:avLst/>
          </a:prstGeom>
        </p:spPr>
      </p:pic>
      <p:pic>
        <p:nvPicPr>
          <p:cNvPr id="9" name="Picture 8"/>
          <p:cNvPicPr>
            <a:picLocks noChangeAspect="1"/>
          </p:cNvPicPr>
          <p:nvPr/>
        </p:nvPicPr>
        <p:blipFill>
          <a:blip r:embed="rId6"/>
          <a:stretch>
            <a:fillRect/>
          </a:stretch>
        </p:blipFill>
        <p:spPr>
          <a:xfrm>
            <a:off x="255934" y="4676839"/>
            <a:ext cx="2970798" cy="1923783"/>
          </a:xfrm>
          <a:prstGeom prst="rect">
            <a:avLst/>
          </a:prstGeom>
        </p:spPr>
      </p:pic>
    </p:spTree>
    <p:extLst>
      <p:ext uri="{BB962C8B-B14F-4D97-AF65-F5344CB8AC3E}">
        <p14:creationId xmlns:p14="http://schemas.microsoft.com/office/powerpoint/2010/main" val="34018019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9444" y="258602"/>
            <a:ext cx="10515600" cy="1325563"/>
          </a:xfrm>
        </p:spPr>
        <p:txBody>
          <a:bodyPr/>
          <a:lstStyle/>
          <a:p>
            <a:r>
              <a:rPr lang="en-GB" b="1" dirty="0"/>
              <a:t>Group Reading Session</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1026" name="Picture 2" descr="https://www.claygate.surrey.sch.uk/_site/data/files/images/classes/DAEAFAD324B53DC69F50DA542B4265A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5575" y="-9144000"/>
            <a:ext cx="2437920" cy="2880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29242" y="2323782"/>
            <a:ext cx="11083638" cy="3539430"/>
          </a:xfrm>
          <a:prstGeom prst="rect">
            <a:avLst/>
          </a:prstGeom>
        </p:spPr>
        <p:txBody>
          <a:bodyPr wrap="square">
            <a:spAutoFit/>
          </a:bodyPr>
          <a:lstStyle/>
          <a:p>
            <a:pPr marL="457200" indent="-457200">
              <a:buFont typeface="Arial" panose="020B0604020202020204" pitchFamily="34" charset="0"/>
              <a:buChar char="•"/>
            </a:pPr>
            <a:r>
              <a:rPr lang="en-GB" sz="2800" dirty="0"/>
              <a:t>Minimum twice weekly for each child</a:t>
            </a:r>
          </a:p>
          <a:p>
            <a:pPr marL="457200" indent="-457200">
              <a:buFont typeface="Arial" panose="020B0604020202020204" pitchFamily="34" charset="0"/>
              <a:buChar char="•"/>
            </a:pPr>
            <a:r>
              <a:rPr lang="en-GB" sz="2800" dirty="0"/>
              <a:t>Intelligent practice: Teaching not listening to children read</a:t>
            </a:r>
          </a:p>
          <a:p>
            <a:pPr marL="457200" indent="-457200">
              <a:buFont typeface="Arial" panose="020B0604020202020204" pitchFamily="34" charset="0"/>
              <a:buChar char="•"/>
            </a:pPr>
            <a:r>
              <a:rPr lang="en-GB" sz="2800" dirty="0"/>
              <a:t>Children should be able to read the book chosen at 90% fluency</a:t>
            </a:r>
          </a:p>
          <a:p>
            <a:pPr marL="457200" indent="-457200">
              <a:buFont typeface="Arial" panose="020B0604020202020204" pitchFamily="34" charset="0"/>
              <a:buChar char="•"/>
            </a:pPr>
            <a:r>
              <a:rPr lang="en-GB" sz="2800" dirty="0"/>
              <a:t>Sessions recorded in reading diaries with stamper</a:t>
            </a:r>
          </a:p>
          <a:p>
            <a:pPr marL="457200" indent="-457200">
              <a:buFont typeface="Arial" panose="020B0604020202020204" pitchFamily="34" charset="0"/>
              <a:buChar char="•"/>
            </a:pPr>
            <a:r>
              <a:rPr lang="en-GB" sz="2800" dirty="0"/>
              <a:t>Each reading practice session is designed to focus on a different skill:</a:t>
            </a:r>
          </a:p>
          <a:p>
            <a:pPr marL="914400" lvl="1" indent="-457200">
              <a:buFont typeface="Arial" panose="020B0604020202020204" pitchFamily="34" charset="0"/>
              <a:buChar char="•"/>
            </a:pPr>
            <a:r>
              <a:rPr lang="en-GB" sz="2800" dirty="0"/>
              <a:t>Decoding</a:t>
            </a:r>
          </a:p>
          <a:p>
            <a:pPr marL="914400" lvl="1" indent="-457200">
              <a:buFont typeface="Arial" panose="020B0604020202020204" pitchFamily="34" charset="0"/>
              <a:buChar char="•"/>
            </a:pPr>
            <a:r>
              <a:rPr lang="en-GB" sz="2800" dirty="0"/>
              <a:t>Prosody</a:t>
            </a:r>
          </a:p>
          <a:p>
            <a:pPr marL="914400" lvl="1" indent="-457200">
              <a:buFont typeface="Arial" panose="020B0604020202020204" pitchFamily="34" charset="0"/>
              <a:buChar char="•"/>
            </a:pPr>
            <a:r>
              <a:rPr lang="en-GB" sz="2800" dirty="0"/>
              <a:t>Comprehension</a:t>
            </a:r>
          </a:p>
        </p:txBody>
      </p:sp>
      <p:pic>
        <p:nvPicPr>
          <p:cNvPr id="7" name="Picture 6"/>
          <p:cNvPicPr>
            <a:picLocks noChangeAspect="1"/>
          </p:cNvPicPr>
          <p:nvPr/>
        </p:nvPicPr>
        <p:blipFill>
          <a:blip r:embed="rId5"/>
          <a:stretch>
            <a:fillRect/>
          </a:stretch>
        </p:blipFill>
        <p:spPr>
          <a:xfrm>
            <a:off x="10332181" y="96612"/>
            <a:ext cx="1609483" cy="1487553"/>
          </a:xfrm>
          <a:prstGeom prst="rect">
            <a:avLst/>
          </a:prstGeom>
        </p:spPr>
      </p:pic>
      <p:pic>
        <p:nvPicPr>
          <p:cNvPr id="8" name="Picture 7"/>
          <p:cNvPicPr>
            <a:picLocks noChangeAspect="1"/>
          </p:cNvPicPr>
          <p:nvPr/>
        </p:nvPicPr>
        <p:blipFill>
          <a:blip r:embed="rId6"/>
          <a:stretch>
            <a:fillRect/>
          </a:stretch>
        </p:blipFill>
        <p:spPr>
          <a:xfrm>
            <a:off x="4365188" y="4661347"/>
            <a:ext cx="2746811" cy="1771886"/>
          </a:xfrm>
          <a:prstGeom prst="rect">
            <a:avLst/>
          </a:prstGeom>
        </p:spPr>
      </p:pic>
    </p:spTree>
    <p:extLst>
      <p:ext uri="{BB962C8B-B14F-4D97-AF65-F5344CB8AC3E}">
        <p14:creationId xmlns:p14="http://schemas.microsoft.com/office/powerpoint/2010/main" val="6050248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9444" y="258602"/>
            <a:ext cx="10515600" cy="1325563"/>
          </a:xfrm>
        </p:spPr>
        <p:txBody>
          <a:bodyPr/>
          <a:lstStyle/>
          <a:p>
            <a:r>
              <a:rPr lang="en-GB" b="1" dirty="0"/>
              <a:t>Reading in Year 1</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Rectangle 2"/>
          <p:cNvSpPr/>
          <p:nvPr/>
        </p:nvSpPr>
        <p:spPr>
          <a:xfrm>
            <a:off x="529242" y="2323782"/>
            <a:ext cx="11083638" cy="3539430"/>
          </a:xfrm>
          <a:prstGeom prst="rect">
            <a:avLst/>
          </a:prstGeom>
        </p:spPr>
        <p:txBody>
          <a:bodyPr wrap="square">
            <a:spAutoFit/>
          </a:bodyPr>
          <a:lstStyle/>
          <a:p>
            <a:r>
              <a:rPr lang="en-GB" sz="2800" dirty="0"/>
              <a:t>Each week children will receive a phonics book after they have read in school with an adult in a group reading session. These books will be decodable and will only contain phonemes the children have been taught and have securely retained. </a:t>
            </a:r>
          </a:p>
          <a:p>
            <a:endParaRPr lang="en-GB" sz="2800" dirty="0"/>
          </a:p>
          <a:p>
            <a:r>
              <a:rPr lang="en-GB" sz="2800" dirty="0"/>
              <a:t>At CPS we no longer use ‘colour bands’ when grouping books. All books will be decodable and books are closely matched to the phonemes and tricky words that your child is confident with.</a:t>
            </a:r>
          </a:p>
        </p:txBody>
      </p:sp>
      <p:pic>
        <p:nvPicPr>
          <p:cNvPr id="7" name="Picture 6"/>
          <p:cNvPicPr>
            <a:picLocks noChangeAspect="1"/>
          </p:cNvPicPr>
          <p:nvPr/>
        </p:nvPicPr>
        <p:blipFill>
          <a:blip r:embed="rId4"/>
          <a:stretch>
            <a:fillRect/>
          </a:stretch>
        </p:blipFill>
        <p:spPr>
          <a:xfrm>
            <a:off x="10332181" y="96612"/>
            <a:ext cx="1609483" cy="1487553"/>
          </a:xfrm>
          <a:prstGeom prst="rect">
            <a:avLst/>
          </a:prstGeom>
        </p:spPr>
      </p:pic>
    </p:spTree>
    <p:extLst>
      <p:ext uri="{BB962C8B-B14F-4D97-AF65-F5344CB8AC3E}">
        <p14:creationId xmlns:p14="http://schemas.microsoft.com/office/powerpoint/2010/main" val="6952494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9444" y="258602"/>
            <a:ext cx="10515600" cy="1325563"/>
          </a:xfrm>
        </p:spPr>
        <p:txBody>
          <a:bodyPr/>
          <a:lstStyle/>
          <a:p>
            <a:r>
              <a:rPr lang="en-GB" b="1" dirty="0"/>
              <a:t>How can you help at home? </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1026" name="Picture 2" descr="https://www.claygate.surrey.sch.uk/_site/data/files/images/classes/DAEAFAD324B53DC69F50DA542B4265A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5575" y="-9144000"/>
            <a:ext cx="2437920" cy="2880000"/>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p:cNvSpPr>
            <a:spLocks noGrp="1"/>
          </p:cNvSpPr>
          <p:nvPr>
            <p:ph idx="1"/>
          </p:nvPr>
        </p:nvSpPr>
        <p:spPr>
          <a:xfrm>
            <a:off x="631542" y="2028679"/>
            <a:ext cx="10515600" cy="4351338"/>
          </a:xfrm>
        </p:spPr>
        <p:txBody>
          <a:bodyPr>
            <a:normAutofit lnSpcReduction="10000"/>
          </a:bodyPr>
          <a:lstStyle/>
          <a:p>
            <a:r>
              <a:rPr lang="en-GB" sz="2400" dirty="0"/>
              <a:t>Practising phonics flashcards and reading words containing new phonemes</a:t>
            </a:r>
          </a:p>
          <a:p>
            <a:r>
              <a:rPr lang="en-GB" sz="2400" dirty="0"/>
              <a:t>Reading the phonics book – decoding &amp; reading tricky words fluently</a:t>
            </a:r>
          </a:p>
          <a:p>
            <a:r>
              <a:rPr lang="en-GB" sz="2400" dirty="0"/>
              <a:t>When you’re reading with your child please make sure your child is not over pronouncing phonemes </a:t>
            </a:r>
          </a:p>
          <a:p>
            <a:r>
              <a:rPr lang="en-GB" sz="2400" dirty="0"/>
              <a:t>Practising weekly spellings (phoneme focus and tricky words)</a:t>
            </a:r>
          </a:p>
          <a:p>
            <a:r>
              <a:rPr lang="en-GB" sz="2400" dirty="0"/>
              <a:t>Reading bedtime </a:t>
            </a:r>
            <a:r>
              <a:rPr lang="en-GB" sz="2400" dirty="0" smtClean="0"/>
              <a:t>stories/reading for enjoyment </a:t>
            </a:r>
            <a:r>
              <a:rPr lang="en-GB" sz="2400" dirty="0"/>
              <a:t>– this is where YOU model fluency! </a:t>
            </a:r>
          </a:p>
          <a:p>
            <a:pPr marL="0" indent="0">
              <a:buNone/>
            </a:pPr>
            <a:r>
              <a:rPr lang="en-GB" sz="2400" dirty="0"/>
              <a:t>Please record each time you practice reading at home in your child’s reading diary </a:t>
            </a:r>
            <a:r>
              <a:rPr lang="en-GB" sz="2400" dirty="0" err="1"/>
              <a:t>e.g</a:t>
            </a:r>
            <a:r>
              <a:rPr lang="en-GB" sz="2400" dirty="0"/>
              <a:t> </a:t>
            </a:r>
          </a:p>
          <a:p>
            <a:pPr marL="0" indent="0">
              <a:buNone/>
            </a:pPr>
            <a:r>
              <a:rPr lang="en-GB" sz="2400" i="1" dirty="0"/>
              <a:t>John was confident decoding words in his head today and read with some fluency. He needed a little encouragement to chunk longer words, such and ‘sunlight’. </a:t>
            </a:r>
          </a:p>
          <a:p>
            <a:pPr marL="0" indent="0">
              <a:buNone/>
            </a:pPr>
            <a:endParaRPr lang="en-GB" dirty="0"/>
          </a:p>
        </p:txBody>
      </p:sp>
      <p:pic>
        <p:nvPicPr>
          <p:cNvPr id="3" name="Picture 2"/>
          <p:cNvPicPr>
            <a:picLocks noChangeAspect="1"/>
          </p:cNvPicPr>
          <p:nvPr/>
        </p:nvPicPr>
        <p:blipFill>
          <a:blip r:embed="rId5"/>
          <a:stretch>
            <a:fillRect/>
          </a:stretch>
        </p:blipFill>
        <p:spPr>
          <a:xfrm>
            <a:off x="10175873" y="96612"/>
            <a:ext cx="1609483" cy="1487553"/>
          </a:xfrm>
          <a:prstGeom prst="rect">
            <a:avLst/>
          </a:prstGeom>
        </p:spPr>
      </p:pic>
    </p:spTree>
    <p:extLst>
      <p:ext uri="{BB962C8B-B14F-4D97-AF65-F5344CB8AC3E}">
        <p14:creationId xmlns:p14="http://schemas.microsoft.com/office/powerpoint/2010/main" val="39669851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9444" y="258602"/>
            <a:ext cx="10515600" cy="1325563"/>
          </a:xfrm>
        </p:spPr>
        <p:txBody>
          <a:bodyPr/>
          <a:lstStyle/>
          <a:p>
            <a:r>
              <a:rPr lang="en-GB" b="1" dirty="0"/>
              <a:t>Reading Assessments </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7" name="Content Placeholder 2"/>
          <p:cNvSpPr>
            <a:spLocks noGrp="1"/>
          </p:cNvSpPr>
          <p:nvPr>
            <p:ph idx="1"/>
          </p:nvPr>
        </p:nvSpPr>
        <p:spPr>
          <a:xfrm>
            <a:off x="854825" y="2149821"/>
            <a:ext cx="10515600" cy="4351338"/>
          </a:xfrm>
        </p:spPr>
        <p:txBody>
          <a:bodyPr>
            <a:normAutofit/>
          </a:bodyPr>
          <a:lstStyle/>
          <a:p>
            <a:pPr marL="0" indent="0">
              <a:buNone/>
            </a:pPr>
            <a:r>
              <a:rPr lang="en-GB" dirty="0"/>
              <a:t> </a:t>
            </a:r>
          </a:p>
          <a:p>
            <a:r>
              <a:rPr lang="en-GB" dirty="0"/>
              <a:t>Every half term the teachers assess each child on the phonemes taught. The children will decode, blend and encode selected phonemes and words. </a:t>
            </a:r>
          </a:p>
          <a:p>
            <a:r>
              <a:rPr lang="en-GB" dirty="0"/>
              <a:t>Children may be selected for interventions which are targeted for children who have gaps in their phonics knowledge. </a:t>
            </a:r>
          </a:p>
          <a:p>
            <a:r>
              <a:rPr lang="en-GB" dirty="0"/>
              <a:t>Each day teachers continually assess the children. Children may only be in an intervention for a short period of time. </a:t>
            </a:r>
            <a:endParaRPr lang="en-GB" sz="3200" dirty="0"/>
          </a:p>
        </p:txBody>
      </p:sp>
      <p:pic>
        <p:nvPicPr>
          <p:cNvPr id="3" name="Picture 2"/>
          <p:cNvPicPr>
            <a:picLocks noChangeAspect="1"/>
          </p:cNvPicPr>
          <p:nvPr/>
        </p:nvPicPr>
        <p:blipFill>
          <a:blip r:embed="rId4"/>
          <a:stretch>
            <a:fillRect/>
          </a:stretch>
        </p:blipFill>
        <p:spPr>
          <a:xfrm>
            <a:off x="10285289" y="177606"/>
            <a:ext cx="1609483" cy="1487553"/>
          </a:xfrm>
          <a:prstGeom prst="rect">
            <a:avLst/>
          </a:prstGeom>
        </p:spPr>
      </p:pic>
    </p:spTree>
    <p:extLst>
      <p:ext uri="{BB962C8B-B14F-4D97-AF65-F5344CB8AC3E}">
        <p14:creationId xmlns:p14="http://schemas.microsoft.com/office/powerpoint/2010/main" val="36029354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9444" y="258602"/>
            <a:ext cx="10515600" cy="1325563"/>
          </a:xfrm>
        </p:spPr>
        <p:txBody>
          <a:bodyPr/>
          <a:lstStyle/>
          <a:p>
            <a:r>
              <a:rPr lang="en-GB" b="1" dirty="0"/>
              <a:t>What is the Phonics Screening Check</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1026" name="Picture 2" descr="https://www.claygate.surrey.sch.uk/_site/data/files/images/classes/DAEAFAD324B53DC69F50DA542B4265A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5575" y="-9144000"/>
            <a:ext cx="2437920" cy="2880000"/>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p:cNvSpPr>
            <a:spLocks noGrp="1"/>
          </p:cNvSpPr>
          <p:nvPr>
            <p:ph idx="1"/>
          </p:nvPr>
        </p:nvSpPr>
        <p:spPr>
          <a:xfrm>
            <a:off x="854825" y="2149821"/>
            <a:ext cx="10515600" cy="4351338"/>
          </a:xfrm>
        </p:spPr>
        <p:txBody>
          <a:bodyPr>
            <a:normAutofit/>
          </a:bodyPr>
          <a:lstStyle/>
          <a:p>
            <a:pPr marL="457200" indent="-457200" algn="ctr">
              <a:defRPr/>
            </a:pPr>
            <a:r>
              <a:rPr lang="en-GB" dirty="0"/>
              <a:t> </a:t>
            </a:r>
            <a:r>
              <a:rPr lang="en-GB" dirty="0">
                <a:solidFill>
                  <a:schemeClr val="accent4">
                    <a:lumMod val="10000"/>
                  </a:schemeClr>
                </a:solidFill>
                <a:latin typeface="Calibri" panose="020F0502020204030204" pitchFamily="34" charset="0"/>
                <a:cs typeface="Arial" pitchFamily="34" charset="0"/>
              </a:rPr>
              <a:t>The Year 1 phonics screening check is a short assessment to confirm whether individual pupils have learnt phonic decoding to an appropriate standard</a:t>
            </a:r>
            <a:r>
              <a:rPr lang="en-GB" dirty="0" smtClean="0">
                <a:solidFill>
                  <a:schemeClr val="accent4">
                    <a:lumMod val="10000"/>
                  </a:schemeClr>
                </a:solidFill>
                <a:latin typeface="Calibri" panose="020F0502020204030204" pitchFamily="34" charset="0"/>
                <a:cs typeface="Arial" pitchFamily="34" charset="0"/>
              </a:rPr>
              <a:t>. This will take place in June 2022</a:t>
            </a:r>
            <a:endParaRPr lang="en-GB" dirty="0">
              <a:solidFill>
                <a:schemeClr val="accent4">
                  <a:lumMod val="10000"/>
                </a:schemeClr>
              </a:solidFill>
              <a:latin typeface="Calibri" panose="020F0502020204030204" pitchFamily="34" charset="0"/>
              <a:cs typeface="Arial" pitchFamily="34" charset="0"/>
            </a:endParaRPr>
          </a:p>
          <a:p>
            <a:pPr marL="0" indent="0" algn="ctr">
              <a:buNone/>
              <a:defRPr/>
            </a:pPr>
            <a:endParaRPr lang="en-GB" dirty="0">
              <a:solidFill>
                <a:schemeClr val="accent4">
                  <a:lumMod val="10000"/>
                </a:schemeClr>
              </a:solidFill>
              <a:latin typeface="Calibri" panose="020F0502020204030204" pitchFamily="34" charset="0"/>
              <a:cs typeface="Arial" pitchFamily="34" charset="0"/>
            </a:endParaRPr>
          </a:p>
          <a:p>
            <a:pPr marL="457200" indent="-457200" algn="ctr">
              <a:defRPr/>
            </a:pPr>
            <a:r>
              <a:rPr lang="en-GB" dirty="0">
                <a:solidFill>
                  <a:schemeClr val="accent4">
                    <a:lumMod val="10000"/>
                  </a:schemeClr>
                </a:solidFill>
                <a:latin typeface="Calibri" panose="020F0502020204030204" pitchFamily="34" charset="0"/>
                <a:cs typeface="Arial" pitchFamily="34" charset="0"/>
              </a:rPr>
              <a:t>It will identify the children who need extra help – these children will be given support to improve their reading and phonic skills</a:t>
            </a:r>
            <a:r>
              <a:rPr lang="en-GB" dirty="0">
                <a:solidFill>
                  <a:schemeClr val="accent4">
                    <a:lumMod val="10000"/>
                  </a:schemeClr>
                </a:solidFill>
                <a:latin typeface="Bradley Hand ITC" pitchFamily="66" charset="0"/>
              </a:rPr>
              <a:t>.</a:t>
            </a:r>
            <a:endParaRPr lang="en-GB" dirty="0"/>
          </a:p>
        </p:txBody>
      </p:sp>
      <p:pic>
        <p:nvPicPr>
          <p:cNvPr id="3" name="Picture 2"/>
          <p:cNvPicPr>
            <a:picLocks noChangeAspect="1"/>
          </p:cNvPicPr>
          <p:nvPr/>
        </p:nvPicPr>
        <p:blipFill>
          <a:blip r:embed="rId5"/>
          <a:stretch>
            <a:fillRect/>
          </a:stretch>
        </p:blipFill>
        <p:spPr>
          <a:xfrm>
            <a:off x="10285289" y="177606"/>
            <a:ext cx="1609483" cy="1487553"/>
          </a:xfrm>
          <a:prstGeom prst="rect">
            <a:avLst/>
          </a:prstGeom>
        </p:spPr>
      </p:pic>
    </p:spTree>
    <p:extLst>
      <p:ext uri="{BB962C8B-B14F-4D97-AF65-F5344CB8AC3E}">
        <p14:creationId xmlns:p14="http://schemas.microsoft.com/office/powerpoint/2010/main" val="28973240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9444" y="258602"/>
            <a:ext cx="10515600" cy="1325563"/>
          </a:xfrm>
        </p:spPr>
        <p:txBody>
          <a:bodyPr/>
          <a:lstStyle/>
          <a:p>
            <a:r>
              <a:rPr lang="en-GB" b="1" dirty="0"/>
              <a:t>What is the check like?</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1026" name="Picture 2" descr="https://www.claygate.surrey.sch.uk/_site/data/files/images/classes/DAEAFAD324B53DC69F50DA542B4265A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5575" y="-9144000"/>
            <a:ext cx="2437920" cy="2880000"/>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p:cNvSpPr>
            <a:spLocks noGrp="1"/>
          </p:cNvSpPr>
          <p:nvPr>
            <p:ph idx="1"/>
          </p:nvPr>
        </p:nvSpPr>
        <p:spPr>
          <a:xfrm>
            <a:off x="854825" y="2149821"/>
            <a:ext cx="10515600" cy="4351338"/>
          </a:xfrm>
        </p:spPr>
        <p:txBody>
          <a:bodyPr>
            <a:normAutofit/>
          </a:bodyPr>
          <a:lstStyle/>
          <a:p>
            <a:pPr>
              <a:spcBef>
                <a:spcPct val="50000"/>
              </a:spcBef>
              <a:buFontTx/>
              <a:buChar char="•"/>
              <a:defRPr/>
            </a:pPr>
            <a:r>
              <a:rPr lang="en-GB" dirty="0">
                <a:solidFill>
                  <a:schemeClr val="accent4">
                    <a:lumMod val="10000"/>
                  </a:schemeClr>
                </a:solidFill>
                <a:latin typeface="Calibri" panose="020F0502020204030204" pitchFamily="34" charset="0"/>
                <a:cs typeface="Arial" pitchFamily="34" charset="0"/>
              </a:rPr>
              <a:t>Each child has to read 40 words with his/ her teacher.</a:t>
            </a:r>
          </a:p>
          <a:p>
            <a:pPr marL="0" indent="0">
              <a:spcBef>
                <a:spcPct val="50000"/>
              </a:spcBef>
              <a:buNone/>
              <a:defRPr/>
            </a:pPr>
            <a:endParaRPr lang="en-GB" dirty="0">
              <a:solidFill>
                <a:schemeClr val="accent4">
                  <a:lumMod val="10000"/>
                </a:schemeClr>
              </a:solidFill>
              <a:latin typeface="Calibri" panose="020F0502020204030204" pitchFamily="34" charset="0"/>
              <a:cs typeface="Arial" pitchFamily="34" charset="0"/>
            </a:endParaRPr>
          </a:p>
          <a:p>
            <a:pPr>
              <a:spcBef>
                <a:spcPct val="50000"/>
              </a:spcBef>
              <a:buFontTx/>
              <a:buChar char="•"/>
              <a:defRPr/>
            </a:pPr>
            <a:r>
              <a:rPr lang="en-GB" dirty="0">
                <a:solidFill>
                  <a:schemeClr val="accent4">
                    <a:lumMod val="10000"/>
                  </a:schemeClr>
                </a:solidFill>
                <a:latin typeface="Calibri" panose="020F0502020204030204" pitchFamily="34" charset="0"/>
                <a:cs typeface="Arial" pitchFamily="34" charset="0"/>
              </a:rPr>
              <a:t>The non-words are identified by a picture of an imaginary character and children will be told which are real and which are made-up words.</a:t>
            </a:r>
            <a:endParaRPr lang="en-GB" altLang="en-US" dirty="0">
              <a:latin typeface="Calibri" panose="020F0502020204030204" pitchFamily="34" charset="0"/>
            </a:endParaRPr>
          </a:p>
          <a:p>
            <a:pPr marL="0" indent="0" algn="ctr">
              <a:buNone/>
              <a:defRPr/>
            </a:pPr>
            <a:endParaRPr lang="en-GB" dirty="0"/>
          </a:p>
        </p:txBody>
      </p:sp>
      <p:pic>
        <p:nvPicPr>
          <p:cNvPr id="3" name="Picture 2"/>
          <p:cNvPicPr>
            <a:picLocks noChangeAspect="1"/>
          </p:cNvPicPr>
          <p:nvPr/>
        </p:nvPicPr>
        <p:blipFill>
          <a:blip r:embed="rId5"/>
          <a:stretch>
            <a:fillRect/>
          </a:stretch>
        </p:blipFill>
        <p:spPr>
          <a:xfrm>
            <a:off x="10285289" y="177606"/>
            <a:ext cx="1609483" cy="1487553"/>
          </a:xfrm>
          <a:prstGeom prst="rect">
            <a:avLst/>
          </a:prstGeom>
        </p:spPr>
      </p:pic>
      <p:pic>
        <p:nvPicPr>
          <p:cNvPr id="6" name="Picture 5"/>
          <p:cNvPicPr>
            <a:picLocks noChangeAspect="1"/>
          </p:cNvPicPr>
          <p:nvPr/>
        </p:nvPicPr>
        <p:blipFill>
          <a:blip r:embed="rId6"/>
          <a:stretch>
            <a:fillRect/>
          </a:stretch>
        </p:blipFill>
        <p:spPr>
          <a:xfrm>
            <a:off x="4714638" y="4308327"/>
            <a:ext cx="1621677" cy="2292295"/>
          </a:xfrm>
          <a:prstGeom prst="rect">
            <a:avLst/>
          </a:prstGeom>
        </p:spPr>
      </p:pic>
      <p:pic>
        <p:nvPicPr>
          <p:cNvPr id="9" name="Picture 8"/>
          <p:cNvPicPr>
            <a:picLocks noChangeAspect="1"/>
          </p:cNvPicPr>
          <p:nvPr/>
        </p:nvPicPr>
        <p:blipFill>
          <a:blip r:embed="rId7"/>
          <a:stretch>
            <a:fillRect/>
          </a:stretch>
        </p:blipFill>
        <p:spPr>
          <a:xfrm>
            <a:off x="6401623" y="4325490"/>
            <a:ext cx="1469263" cy="2097206"/>
          </a:xfrm>
          <a:prstGeom prst="rect">
            <a:avLst/>
          </a:prstGeom>
        </p:spPr>
      </p:pic>
    </p:spTree>
    <p:extLst>
      <p:ext uri="{BB962C8B-B14F-4D97-AF65-F5344CB8AC3E}">
        <p14:creationId xmlns:p14="http://schemas.microsoft.com/office/powerpoint/2010/main" val="12324544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9444" y="258602"/>
            <a:ext cx="10515600" cy="1325563"/>
          </a:xfrm>
        </p:spPr>
        <p:txBody>
          <a:bodyPr/>
          <a:lstStyle/>
          <a:p>
            <a:r>
              <a:rPr lang="en-GB" b="1" dirty="0"/>
              <a:t>How will results be used?</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7" name="Content Placeholder 2"/>
          <p:cNvSpPr>
            <a:spLocks noGrp="1"/>
          </p:cNvSpPr>
          <p:nvPr>
            <p:ph idx="1"/>
          </p:nvPr>
        </p:nvSpPr>
        <p:spPr>
          <a:xfrm>
            <a:off x="854825" y="2149821"/>
            <a:ext cx="10515600" cy="4351338"/>
          </a:xfrm>
        </p:spPr>
        <p:txBody>
          <a:bodyPr>
            <a:normAutofit/>
          </a:bodyPr>
          <a:lstStyle/>
          <a:p>
            <a:pPr>
              <a:spcBef>
                <a:spcPct val="50000"/>
              </a:spcBef>
              <a:buFontTx/>
              <a:buChar char="•"/>
              <a:defRPr/>
            </a:pPr>
            <a:r>
              <a:rPr lang="en-GB" dirty="0">
                <a:solidFill>
                  <a:schemeClr val="accent4">
                    <a:lumMod val="10000"/>
                  </a:schemeClr>
                </a:solidFill>
                <a:latin typeface="Calibri" panose="020F0502020204030204" pitchFamily="34" charset="0"/>
                <a:cs typeface="Arial" pitchFamily="34" charset="0"/>
              </a:rPr>
              <a:t>Results will be reported to parents at the end of the Summer Term</a:t>
            </a:r>
          </a:p>
          <a:p>
            <a:pPr>
              <a:spcBef>
                <a:spcPct val="50000"/>
              </a:spcBef>
              <a:buFontTx/>
              <a:buChar char="•"/>
              <a:defRPr/>
            </a:pPr>
            <a:r>
              <a:rPr lang="en-GB" dirty="0">
                <a:solidFill>
                  <a:schemeClr val="accent4">
                    <a:lumMod val="10000"/>
                  </a:schemeClr>
                </a:solidFill>
                <a:latin typeface="Calibri" panose="020F0502020204030204" pitchFamily="34" charset="0"/>
                <a:cs typeface="Arial" pitchFamily="34" charset="0"/>
              </a:rPr>
              <a:t>Results will be used to plan support</a:t>
            </a:r>
          </a:p>
          <a:p>
            <a:pPr>
              <a:spcBef>
                <a:spcPct val="50000"/>
              </a:spcBef>
              <a:buFontTx/>
              <a:buChar char="•"/>
              <a:defRPr/>
            </a:pPr>
            <a:endParaRPr lang="en-GB" dirty="0">
              <a:solidFill>
                <a:schemeClr val="accent4">
                  <a:lumMod val="10000"/>
                </a:schemeClr>
              </a:solidFill>
              <a:latin typeface="Calibri" panose="020F0502020204030204" pitchFamily="34" charset="0"/>
              <a:cs typeface="Arial" pitchFamily="34" charset="0"/>
            </a:endParaRPr>
          </a:p>
          <a:p>
            <a:pPr marL="0" indent="0">
              <a:spcBef>
                <a:spcPct val="50000"/>
              </a:spcBef>
              <a:buNone/>
              <a:defRPr/>
            </a:pPr>
            <a:endParaRPr lang="en-GB" dirty="0">
              <a:solidFill>
                <a:schemeClr val="accent4">
                  <a:lumMod val="10000"/>
                </a:schemeClr>
              </a:solidFill>
              <a:latin typeface="Calibri" panose="020F0502020204030204" pitchFamily="34" charset="0"/>
              <a:cs typeface="Arial" pitchFamily="34" charset="0"/>
            </a:endParaRPr>
          </a:p>
          <a:p>
            <a:pPr marL="0" indent="0" algn="ctr">
              <a:buNone/>
              <a:defRPr/>
            </a:pPr>
            <a:endParaRPr lang="en-GB" dirty="0"/>
          </a:p>
        </p:txBody>
      </p:sp>
      <p:pic>
        <p:nvPicPr>
          <p:cNvPr id="3" name="Picture 2"/>
          <p:cNvPicPr>
            <a:picLocks noChangeAspect="1"/>
          </p:cNvPicPr>
          <p:nvPr/>
        </p:nvPicPr>
        <p:blipFill>
          <a:blip r:embed="rId4"/>
          <a:stretch>
            <a:fillRect/>
          </a:stretch>
        </p:blipFill>
        <p:spPr>
          <a:xfrm>
            <a:off x="10285289" y="177606"/>
            <a:ext cx="1609483" cy="1487553"/>
          </a:xfrm>
          <a:prstGeom prst="rect">
            <a:avLst/>
          </a:prstGeom>
        </p:spPr>
      </p:pic>
      <p:pic>
        <p:nvPicPr>
          <p:cNvPr id="8" name="Picture 7"/>
          <p:cNvPicPr>
            <a:picLocks noChangeAspect="1"/>
          </p:cNvPicPr>
          <p:nvPr/>
        </p:nvPicPr>
        <p:blipFill>
          <a:blip r:embed="rId5"/>
          <a:stretch>
            <a:fillRect/>
          </a:stretch>
        </p:blipFill>
        <p:spPr>
          <a:xfrm>
            <a:off x="2658341" y="3287472"/>
            <a:ext cx="2471801" cy="3412613"/>
          </a:xfrm>
          <a:prstGeom prst="rect">
            <a:avLst/>
          </a:prstGeom>
        </p:spPr>
      </p:pic>
      <p:pic>
        <p:nvPicPr>
          <p:cNvPr id="10" name="Picture 9"/>
          <p:cNvPicPr>
            <a:picLocks noChangeAspect="1"/>
          </p:cNvPicPr>
          <p:nvPr/>
        </p:nvPicPr>
        <p:blipFill>
          <a:blip r:embed="rId6"/>
          <a:stretch>
            <a:fillRect/>
          </a:stretch>
        </p:blipFill>
        <p:spPr>
          <a:xfrm>
            <a:off x="5689600" y="3302003"/>
            <a:ext cx="2471647" cy="3398082"/>
          </a:xfrm>
          <a:prstGeom prst="rect">
            <a:avLst/>
          </a:prstGeom>
        </p:spPr>
      </p:pic>
    </p:spTree>
    <p:extLst>
      <p:ext uri="{BB962C8B-B14F-4D97-AF65-F5344CB8AC3E}">
        <p14:creationId xmlns:p14="http://schemas.microsoft.com/office/powerpoint/2010/main" val="1240964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49900" y="2766218"/>
            <a:ext cx="4377682" cy="1325563"/>
          </a:xfrm>
        </p:spPr>
        <p:txBody>
          <a:bodyPr/>
          <a:lstStyle/>
          <a:p>
            <a:r>
              <a:rPr lang="en-GB" b="1" dirty="0"/>
              <a:t>Any questions? </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1026" name="Picture 2" descr="https://www.claygate.surrey.sch.uk/_site/data/files/images/classes/DAEAFAD324B53DC69F50DA542B4265A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5575" y="-9144000"/>
            <a:ext cx="2437920" cy="288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55749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727</TotalTime>
  <Words>818</Words>
  <Application>Microsoft Office PowerPoint</Application>
  <PresentationFormat>Widescreen</PresentationFormat>
  <Paragraphs>85</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Bradley Hand ITC</vt:lpstr>
      <vt:lpstr>Calibri</vt:lpstr>
      <vt:lpstr>Calibri Light</vt:lpstr>
      <vt:lpstr>Office Theme</vt:lpstr>
      <vt:lpstr>Phonics Workshop for Parents</vt:lpstr>
      <vt:lpstr>Phonics &amp; Early Reading at CPS</vt:lpstr>
      <vt:lpstr>  Overview of Progression</vt:lpstr>
      <vt:lpstr>Key Terminology</vt:lpstr>
      <vt:lpstr>Key terminology </vt:lpstr>
      <vt:lpstr>Key terminology </vt:lpstr>
      <vt:lpstr>Phoneme Buttons </vt:lpstr>
      <vt:lpstr>Phoneme Fingers  - to aid oral blending and segmenting                                                                            for writing</vt:lpstr>
      <vt:lpstr>Daily Phonics Lesson Structure </vt:lpstr>
      <vt:lpstr>Group Reading Session</vt:lpstr>
      <vt:lpstr>Reading in Year 1</vt:lpstr>
      <vt:lpstr>How can you help at home? </vt:lpstr>
      <vt:lpstr>Reading Assessments </vt:lpstr>
      <vt:lpstr>What is the Phonics Screening Check</vt:lpstr>
      <vt:lpstr>What is the check like?</vt:lpstr>
      <vt:lpstr>How will results be used?</vt:lpstr>
      <vt:lpstr>Any questions? </vt:lpstr>
    </vt:vector>
  </TitlesOfParts>
  <Company>Kingswood House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dc:title>
  <dc:creator>Daisy Spalton</dc:creator>
  <cp:lastModifiedBy>Hilary Ali</cp:lastModifiedBy>
  <cp:revision>30</cp:revision>
  <dcterms:created xsi:type="dcterms:W3CDTF">2021-10-07T12:14:52Z</dcterms:created>
  <dcterms:modified xsi:type="dcterms:W3CDTF">2021-11-16T16:27:51Z</dcterms:modified>
</cp:coreProperties>
</file>