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4FE04B-D5E6-487A-B010-B11F69359B75}" v="6" dt="2026-03-11T13:58:12.915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43" autoAdjust="0"/>
    <p:restoredTop sz="94660"/>
  </p:normalViewPr>
  <p:slideViewPr>
    <p:cSldViewPr snapToGrid="0">
      <p:cViewPr>
        <p:scale>
          <a:sx n="125" d="100"/>
          <a:sy n="125" d="100"/>
        </p:scale>
        <p:origin x="936" y="-25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Li" userId="40416d2c6fbbc46d" providerId="LiveId" clId="{5464A27D-29A1-4AA1-B114-AFA6D96A5200}"/>
    <pc:docChg chg="undo custSel modSld">
      <pc:chgData name="Caroline Li" userId="40416d2c6fbbc46d" providerId="LiveId" clId="{5464A27D-29A1-4AA1-B114-AFA6D96A5200}" dt="2026-03-11T14:01:12.061" v="204" actId="14100"/>
      <pc:docMkLst>
        <pc:docMk/>
      </pc:docMkLst>
      <pc:sldChg chg="addSp delSp modSp mod">
        <pc:chgData name="Caroline Li" userId="40416d2c6fbbc46d" providerId="LiveId" clId="{5464A27D-29A1-4AA1-B114-AFA6D96A5200}" dt="2026-03-11T14:01:12.061" v="204" actId="14100"/>
        <pc:sldMkLst>
          <pc:docMk/>
          <pc:sldMk cId="0" sldId="256"/>
        </pc:sldMkLst>
        <pc:spChg chg="add">
          <ac:chgData name="Caroline Li" userId="40416d2c6fbbc46d" providerId="LiveId" clId="{5464A27D-29A1-4AA1-B114-AFA6D96A5200}" dt="2026-03-11T13:58:04.629" v="180"/>
          <ac:spMkLst>
            <pc:docMk/>
            <pc:sldMk cId="0" sldId="256"/>
            <ac:spMk id="3" creationId="{CA09C707-3A84-B286-F8E1-16B283201E41}"/>
          </ac:spMkLst>
        </pc:spChg>
        <pc:spChg chg="del">
          <ac:chgData name="Caroline Li" userId="40416d2c6fbbc46d" providerId="LiveId" clId="{5464A27D-29A1-4AA1-B114-AFA6D96A5200}" dt="2026-03-11T14:00:12.880" v="192" actId="478"/>
          <ac:spMkLst>
            <pc:docMk/>
            <pc:sldMk cId="0" sldId="256"/>
            <ac:spMk id="124" creationId="{00000000-0000-0000-0000-000000000000}"/>
          </ac:spMkLst>
        </pc:spChg>
        <pc:spChg chg="del">
          <ac:chgData name="Caroline Li" userId="40416d2c6fbbc46d" providerId="LiveId" clId="{5464A27D-29A1-4AA1-B114-AFA6D96A5200}" dt="2026-03-11T14:00:42.465" v="198" actId="478"/>
          <ac:spMkLst>
            <pc:docMk/>
            <pc:sldMk cId="0" sldId="256"/>
            <ac:spMk id="131" creationId="{00000000-0000-0000-0000-000000000000}"/>
          </ac:spMkLst>
        </pc:spChg>
        <pc:picChg chg="add mod">
          <ac:chgData name="Caroline Li" userId="40416d2c6fbbc46d" providerId="LiveId" clId="{5464A27D-29A1-4AA1-B114-AFA6D96A5200}" dt="2026-03-11T14:01:12.061" v="204" actId="14100"/>
          <ac:picMkLst>
            <pc:docMk/>
            <pc:sldMk cId="0" sldId="256"/>
            <ac:picMk id="5" creationId="{B023B9B3-4756-47E2-E61A-67CD19463B80}"/>
          </ac:picMkLst>
        </pc:picChg>
        <pc:picChg chg="add mod">
          <ac:chgData name="Caroline Li" userId="40416d2c6fbbc46d" providerId="LiveId" clId="{5464A27D-29A1-4AA1-B114-AFA6D96A5200}" dt="2026-03-11T14:00:58.653" v="202" actId="1076"/>
          <ac:picMkLst>
            <pc:docMk/>
            <pc:sldMk cId="0" sldId="256"/>
            <ac:picMk id="8" creationId="{3D19B307-2924-65D0-2B03-DDC3878EE297}"/>
          </ac:picMkLst>
        </pc:picChg>
        <pc:picChg chg="del">
          <ac:chgData name="Caroline Li" userId="40416d2c6fbbc46d" providerId="LiveId" clId="{5464A27D-29A1-4AA1-B114-AFA6D96A5200}" dt="2026-03-11T13:56:01.132" v="178" actId="478"/>
          <ac:picMkLst>
            <pc:docMk/>
            <pc:sldMk cId="0" sldId="256"/>
            <ac:picMk id="12" creationId="{E53D2DB0-F590-F78A-12B6-59A3E796C5F3}"/>
          </ac:picMkLst>
        </pc:picChg>
        <pc:picChg chg="add del">
          <ac:chgData name="Caroline Li" userId="40416d2c6fbbc46d" providerId="LiveId" clId="{5464A27D-29A1-4AA1-B114-AFA6D96A5200}" dt="2026-03-11T13:58:12.915" v="182" actId="478"/>
          <ac:picMkLst>
            <pc:docMk/>
            <pc:sldMk cId="0" sldId="256"/>
            <ac:picMk id="1026" creationId="{27FBDAF6-664A-EC4D-E377-503C722CBEFB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2T11:38:36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17738" y="685800"/>
            <a:ext cx="24225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765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sz="half" idx="21"/>
          </p:nvPr>
        </p:nvSpPr>
        <p:spPr>
          <a:xfrm>
            <a:off x="933493" y="2881982"/>
            <a:ext cx="5682135" cy="379006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737939" y="64167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37939" y="72727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611591" y="78852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737939" y="43873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21"/>
          </p:nvPr>
        </p:nvSpPr>
        <p:spPr>
          <a:xfrm>
            <a:off x="1579190" y="2881982"/>
            <a:ext cx="7180152" cy="478676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553454" y="28819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53454" y="52802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xfrm>
            <a:off x="553454" y="27712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xfrm>
            <a:off x="553454" y="27712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53454" y="40257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2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2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2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2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2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21"/>
          </p:nvPr>
        </p:nvSpPr>
        <p:spPr>
          <a:xfrm>
            <a:off x="2634443" y="4025788"/>
            <a:ext cx="5479202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xfrm>
            <a:off x="553454" y="27712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53454" y="40257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2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2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2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2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2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53454" y="32509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2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2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2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2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2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21"/>
          </p:nvPr>
        </p:nvSpPr>
        <p:spPr>
          <a:xfrm>
            <a:off x="3881561" y="5433943"/>
            <a:ext cx="3519973" cy="234787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22"/>
          </p:nvPr>
        </p:nvSpPr>
        <p:spPr>
          <a:xfrm>
            <a:off x="3778250" y="3028261"/>
            <a:ext cx="3409281" cy="227285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23"/>
          </p:nvPr>
        </p:nvSpPr>
        <p:spPr>
          <a:xfrm>
            <a:off x="-1379947" y="3029570"/>
            <a:ext cx="6958770" cy="463918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>
            <a:spLocks noGrp="1"/>
          </p:cNvSpPr>
          <p:nvPr>
            <p:ph type="body" sz="quarter" idx="21"/>
          </p:nvPr>
        </p:nvSpPr>
        <p:spPr>
          <a:xfrm>
            <a:off x="737939" y="6210089"/>
            <a:ext cx="6080622" cy="4527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6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>
            <a:spLocks noGrp="1"/>
          </p:cNvSpPr>
          <p:nvPr>
            <p:ph type="body" sz="quarter" idx="22"/>
          </p:nvPr>
        </p:nvSpPr>
        <p:spPr>
          <a:xfrm>
            <a:off x="737939" y="48574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21"/>
          </p:nvPr>
        </p:nvSpPr>
        <p:spPr>
          <a:xfrm>
            <a:off x="-472282" y="2513012"/>
            <a:ext cx="8850664" cy="590351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737939" y="34649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737939" y="54352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611591" y="78889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JPG"/><Relationship Id="rId3" Type="http://schemas.openxmlformats.org/officeDocument/2006/relationships/hyperlink" Target="mailto:chinesewithching@hotmail.com" TargetMode="External"/><Relationship Id="rId12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3.jpeg"/><Relationship Id="rId10" Type="http://schemas.openxmlformats.org/officeDocument/2006/relationships/image" Target="../media/image2.png"/><Relationship Id="rId4" Type="http://schemas.openxmlformats.org/officeDocument/2006/relationships/customXml" Target="../ink/ink1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ctangle"/>
          <p:cNvSpPr/>
          <p:nvPr/>
        </p:nvSpPr>
        <p:spPr>
          <a:xfrm>
            <a:off x="922998" y="2462043"/>
            <a:ext cx="1015202" cy="867114"/>
          </a:xfrm>
          <a:prstGeom prst="rect">
            <a:avLst/>
          </a:prstGeom>
          <a:ln w="635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 anchor="ctr"/>
          <a:lstStyle/>
          <a:p>
            <a:pPr>
              <a:lnSpc>
                <a:spcPct val="120000"/>
              </a:lnSpc>
              <a:defRPr sz="1100" b="1">
                <a:latin typeface="Trebuchet MS"/>
                <a:ea typeface="Trebuchet MS"/>
                <a:cs typeface="Trebuchet MS"/>
                <a:sym typeface="Trebuchet MS"/>
              </a:defRPr>
            </a:pPr>
            <a:endParaRPr/>
          </a:p>
        </p:txBody>
      </p:sp>
      <p:sp>
        <p:nvSpPr>
          <p:cNvPr id="121" name="Chinese with Ching…"/>
          <p:cNvSpPr txBox="1"/>
          <p:nvPr/>
        </p:nvSpPr>
        <p:spPr>
          <a:xfrm>
            <a:off x="1431585" y="511613"/>
            <a:ext cx="4693330" cy="198321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9517" tIns="29517" rIns="29517" bIns="29517" anchor="ctr">
            <a:spAutoFit/>
          </a:bodyPr>
          <a:lstStyle/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endParaRPr lang="en-GB" sz="2000" b="1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endParaRPr lang="en-GB" sz="2000" b="1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2000" b="1" dirty="0">
                <a:latin typeface="Maiandra GD" panose="020E0502030308020204" pitchFamily="34" charset="0"/>
                <a:ea typeface="MS PGothic" panose="020B0600070205080204" pitchFamily="34" charset="-128"/>
              </a:rPr>
              <a:t>Chinese with Ching </a:t>
            </a:r>
            <a:r>
              <a:rPr sz="2000" b="1" dirty="0">
                <a:latin typeface="Maiandra GD" panose="020E0502030308020204" pitchFamily="34" charset="0"/>
                <a:ea typeface="MS PGothic" panose="020B0600070205080204" pitchFamily="34" charset="-128"/>
              </a:rPr>
              <a:t> </a:t>
            </a:r>
            <a:endParaRPr lang="en-GB" sz="2000" b="1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1600" dirty="0">
                <a:latin typeface="Maiandra GD" panose="020E0502030308020204" pitchFamily="34" charset="0"/>
                <a:ea typeface="MS PGothic" panose="020B0600070205080204" pitchFamily="34" charset="-128"/>
              </a:rPr>
              <a:t>After School Chinese Club</a:t>
            </a: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1600" b="1" dirty="0">
                <a:latin typeface="Maiandra GD" panose="020E0502030308020204" pitchFamily="34" charset="0"/>
                <a:ea typeface="MS PGothic" panose="020B0600070205080204" pitchFamily="34" charset="-128"/>
              </a:rPr>
              <a:t>Claygate Primary School</a:t>
            </a:r>
            <a:endParaRPr lang="en-GB" sz="1100" b="1" cap="all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 sz="1700"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1600" dirty="0">
                <a:latin typeface="Maiandra GD" panose="020E0502030308020204" pitchFamily="34" charset="0"/>
                <a:ea typeface="MS PGothic" panose="020B0600070205080204" pitchFamily="34" charset="-128"/>
              </a:rPr>
              <a:t>Summer term 2026</a:t>
            </a:r>
          </a:p>
          <a:p>
            <a:pPr>
              <a:defRPr sz="1700">
                <a:latin typeface="Papyrus"/>
                <a:ea typeface="Papyrus"/>
                <a:cs typeface="Papyrus"/>
                <a:sym typeface="Papyrus"/>
              </a:defRPr>
            </a:pPr>
            <a:endParaRPr dirty="0"/>
          </a:p>
        </p:txBody>
      </p:sp>
      <p:sp>
        <p:nvSpPr>
          <p:cNvPr id="122" name="Welcome to Year of the Tiger…"/>
          <p:cNvSpPr txBox="1"/>
          <p:nvPr/>
        </p:nvSpPr>
        <p:spPr>
          <a:xfrm>
            <a:off x="2088484" y="2561282"/>
            <a:ext cx="4749857" cy="66863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 anchor="ctr">
            <a:spAutoFit/>
          </a:bodyPr>
          <a:lstStyle/>
          <a:p>
            <a:pPr algn="l">
              <a:defRPr sz="1000" b="1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latin typeface="+mj-lt"/>
              </a:rPr>
              <a:t>Welcome to Year of the</a:t>
            </a:r>
            <a:r>
              <a:rPr lang="en-GB" dirty="0">
                <a:latin typeface="+mj-lt"/>
              </a:rPr>
              <a:t> Horse</a:t>
            </a:r>
            <a:r>
              <a:rPr lang="zh-CN" altLang="en-US" dirty="0">
                <a:latin typeface="+mj-lt"/>
              </a:rPr>
              <a:t> 马</a:t>
            </a:r>
            <a:endParaRPr dirty="0">
              <a:latin typeface="+mj-lt"/>
            </a:endParaRPr>
          </a:p>
          <a:p>
            <a:pPr algn="l">
              <a:defRPr sz="1000"/>
            </a:pPr>
            <a:r>
              <a:rPr lang="en-GB" dirty="0">
                <a:latin typeface="+mj-lt"/>
              </a:rPr>
              <a:t>CPS</a:t>
            </a:r>
            <a:r>
              <a:rPr dirty="0">
                <a:latin typeface="+mj-lt"/>
              </a:rPr>
              <a:t> is continuing to offer the opportunity for your child to start learning the most widely spoken and one of the fastest growing languages in a fun and comfortable environment.</a:t>
            </a:r>
          </a:p>
        </p:txBody>
      </p:sp>
      <p:sp>
        <p:nvSpPr>
          <p:cNvPr id="123" name="Learn with Confidence, learn about China…"/>
          <p:cNvSpPr txBox="1"/>
          <p:nvPr/>
        </p:nvSpPr>
        <p:spPr>
          <a:xfrm>
            <a:off x="2088893" y="3689061"/>
            <a:ext cx="4262414" cy="67516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9517" tIns="29517" rIns="29517" bIns="29517">
            <a:spAutoFit/>
          </a:bodyPr>
          <a:lstStyle/>
          <a:p>
            <a:pPr algn="l">
              <a:defRPr sz="1000" b="1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latin typeface="+mj-lt"/>
              </a:rPr>
              <a:t>Learn with Confidence, learn about China</a:t>
            </a:r>
          </a:p>
          <a:p>
            <a:pPr algn="l">
              <a:defRPr sz="1000"/>
            </a:pPr>
            <a:r>
              <a:rPr dirty="0">
                <a:latin typeface="+mj-lt"/>
              </a:rPr>
              <a:t>The focus will be on making</a:t>
            </a:r>
            <a:r>
              <a:rPr lang="en-GB" dirty="0">
                <a:latin typeface="+mj-lt"/>
              </a:rPr>
              <a:t> writing,</a:t>
            </a:r>
            <a:r>
              <a:rPr dirty="0">
                <a:latin typeface="+mj-lt"/>
              </a:rPr>
              <a:t> reading</a:t>
            </a:r>
            <a:r>
              <a:rPr lang="en-GB" dirty="0">
                <a:latin typeface="+mj-lt"/>
              </a:rPr>
              <a:t>, listening </a:t>
            </a:r>
            <a:r>
              <a:rPr dirty="0">
                <a:latin typeface="+mj-lt"/>
              </a:rPr>
              <a:t>and speaking Chinese easy with early learning based on </a:t>
            </a:r>
            <a:r>
              <a:rPr lang="en-GB" dirty="0">
                <a:latin typeface="+mj-lt"/>
              </a:rPr>
              <a:t>stories, </a:t>
            </a:r>
            <a:r>
              <a:rPr dirty="0">
                <a:latin typeface="+mj-lt"/>
              </a:rPr>
              <a:t>songs</a:t>
            </a:r>
            <a:r>
              <a:rPr lang="en-GB" dirty="0">
                <a:latin typeface="+mj-lt"/>
              </a:rPr>
              <a:t>, crafts, games and food tasting</a:t>
            </a:r>
            <a:r>
              <a:rPr dirty="0">
                <a:latin typeface="+mj-lt"/>
              </a:rPr>
              <a:t>. </a:t>
            </a:r>
            <a:r>
              <a:rPr lang="en-GB" dirty="0">
                <a:latin typeface="+mj-lt"/>
                <a:sym typeface="Papyrus"/>
              </a:rPr>
              <a:t>Students will also </a:t>
            </a:r>
            <a:r>
              <a:rPr lang="en-US" dirty="0">
                <a:latin typeface="+mj-lt"/>
                <a:sym typeface="Papyrus"/>
              </a:rPr>
              <a:t>l</a:t>
            </a:r>
            <a:r>
              <a:rPr lang="en-US" dirty="0"/>
              <a:t>earn about the history and culture of China.</a:t>
            </a:r>
            <a:endParaRPr dirty="0">
              <a:latin typeface="+mj-lt"/>
            </a:endParaRPr>
          </a:p>
        </p:txBody>
      </p:sp>
      <p:sp>
        <p:nvSpPr>
          <p:cNvPr id="127" name="Please email the completed form, or details requested below, if you would like your child(ren) to attend. Places will be allocated on a first come first served basis and can be confirmed by payment to:…"/>
          <p:cNvSpPr txBox="1"/>
          <p:nvPr/>
        </p:nvSpPr>
        <p:spPr>
          <a:xfrm flipH="1">
            <a:off x="687017" y="7001994"/>
            <a:ext cx="6678983" cy="111118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9517" tIns="29517" rIns="29517" bIns="29517">
            <a:spAutoFit/>
          </a:bodyPr>
          <a:lstStyle/>
          <a:p>
            <a:pPr algn="l">
              <a:defRPr sz="1000"/>
            </a:pPr>
            <a:r>
              <a:rPr lang="en-GB" sz="1100" dirty="0">
                <a:latin typeface="+mj-lt"/>
              </a:rPr>
              <a:t>To register for </a:t>
            </a:r>
            <a:r>
              <a:rPr lang="en-GB" sz="1100">
                <a:latin typeface="+mj-lt"/>
              </a:rPr>
              <a:t>the Summer </a:t>
            </a:r>
            <a:r>
              <a:rPr lang="en-GB" sz="1100" dirty="0">
                <a:latin typeface="+mj-lt"/>
              </a:rPr>
              <a:t>term, please complete the form below and email to </a:t>
            </a:r>
            <a:r>
              <a:rPr lang="en-GB" sz="1100" u="sng" dirty="0">
                <a:latin typeface="+mj-lt"/>
                <a:hlinkClick r:id="rId3"/>
              </a:rPr>
              <a:t>chinesewithching@hotmail.com</a:t>
            </a:r>
            <a:r>
              <a:rPr lang="en-GB" sz="1100" u="sng" dirty="0">
                <a:latin typeface="+mj-lt"/>
              </a:rPr>
              <a:t> </a:t>
            </a:r>
            <a:endParaRPr sz="1100" dirty="0">
              <a:latin typeface="+mj-lt"/>
            </a:endParaRPr>
          </a:p>
          <a:p>
            <a:pPr algn="l">
              <a:spcBef>
                <a:spcPts val="800"/>
              </a:spcBef>
              <a:defRPr sz="1000"/>
            </a:pPr>
            <a:r>
              <a:rPr sz="1100" b="1" dirty="0">
                <a:latin typeface="+mj-lt"/>
              </a:rPr>
              <a:t>Acct Name:	Ching Li</a:t>
            </a:r>
          </a:p>
          <a:p>
            <a:pPr algn="l">
              <a:defRPr sz="1000"/>
            </a:pPr>
            <a:r>
              <a:rPr sz="1100" b="1" dirty="0">
                <a:latin typeface="+mj-lt"/>
              </a:rPr>
              <a:t>Sort Code: 	40-12-26 (HSBC)</a:t>
            </a:r>
          </a:p>
          <a:p>
            <a:pPr algn="l">
              <a:defRPr sz="1000"/>
            </a:pPr>
            <a:r>
              <a:rPr sz="1100" b="1" dirty="0">
                <a:latin typeface="+mj-lt"/>
              </a:rPr>
              <a:t>Acct No:		21599798</a:t>
            </a:r>
          </a:p>
          <a:p>
            <a:pPr algn="l">
              <a:spcBef>
                <a:spcPts val="800"/>
              </a:spcBef>
              <a:defRPr sz="1000"/>
            </a:pPr>
            <a:r>
              <a:rPr sz="1100" dirty="0">
                <a:latin typeface="+mj-lt"/>
              </a:rPr>
              <a:t>Please use your child’s name as a reference for the payment. </a:t>
            </a:r>
          </a:p>
        </p:txBody>
      </p:sp>
      <p:sp>
        <p:nvSpPr>
          <p:cNvPr id="128" name="Line"/>
          <p:cNvSpPr/>
          <p:nvPr/>
        </p:nvSpPr>
        <p:spPr>
          <a:xfrm flipV="1">
            <a:off x="816043" y="6713739"/>
            <a:ext cx="6172672" cy="1"/>
          </a:xfrm>
          <a:prstGeom prst="line">
            <a:avLst/>
          </a:prstGeom>
          <a:ln w="6350">
            <a:solidFill>
              <a:srgbClr val="000000"/>
            </a:solidFill>
            <a:miter lim="400000"/>
          </a:ln>
        </p:spPr>
        <p:txBody>
          <a:bodyPr lIns="29517" tIns="29517" rIns="29517" bIns="29517" anchor="ctr"/>
          <a:lstStyle/>
          <a:p>
            <a:pPr>
              <a:defRPr sz="2600"/>
            </a:pPr>
            <a:endParaRPr/>
          </a:p>
        </p:txBody>
      </p:sp>
      <p:graphicFrame>
        <p:nvGraphicFramePr>
          <p:cNvPr id="129" name="Table"/>
          <p:cNvGraphicFramePr/>
          <p:nvPr>
            <p:extLst>
              <p:ext uri="{D42A27DB-BD31-4B8C-83A1-F6EECF244321}">
                <p14:modId xmlns:p14="http://schemas.microsoft.com/office/powerpoint/2010/main" val="1081068244"/>
              </p:ext>
            </p:extLst>
          </p:nvPr>
        </p:nvGraphicFramePr>
        <p:xfrm>
          <a:off x="438758" y="8401428"/>
          <a:ext cx="6927242" cy="115200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199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58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58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58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000"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Child’s Name:</a:t>
                      </a:r>
                      <a:r>
                        <a:rPr lang="en-GB" sz="1050" dirty="0">
                          <a:latin typeface="+mj-lt"/>
                        </a:rPr>
                        <a:t>                                  </a:t>
                      </a: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School Year: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r>
                        <a:rPr lang="en-GB" dirty="0"/>
                        <a:t> </a:t>
                      </a:r>
                      <a:r>
                        <a:rPr lang="en-GB" sz="1050" dirty="0"/>
                        <a:t>Food allergies: </a:t>
                      </a:r>
                      <a:endParaRPr dirty="0"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00"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Parent Name: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00">
                <a:tc>
                  <a:txBody>
                    <a:bodyPr/>
                    <a:lstStyle/>
                    <a:p>
                      <a:pPr algn="l" defTabSz="914400"/>
                      <a:r>
                        <a:rPr sz="1050">
                          <a:latin typeface="+mj-lt"/>
                        </a:rPr>
                        <a:t>Email: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Mobile number:</a:t>
                      </a:r>
                      <a:r>
                        <a:rPr lang="en-GB" sz="1050" dirty="0">
                          <a:latin typeface="+mj-lt"/>
                        </a:rPr>
                        <a:t> </a:t>
                      </a: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Table"/>
          <p:cNvGraphicFramePr/>
          <p:nvPr>
            <p:extLst>
              <p:ext uri="{D42A27DB-BD31-4B8C-83A1-F6EECF244321}">
                <p14:modId xmlns:p14="http://schemas.microsoft.com/office/powerpoint/2010/main" val="670357623"/>
              </p:ext>
            </p:extLst>
          </p:nvPr>
        </p:nvGraphicFramePr>
        <p:xfrm>
          <a:off x="2133270" y="4911590"/>
          <a:ext cx="5232730" cy="1442629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8701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62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pPr algn="l" defTabSz="914400"/>
                      <a:r>
                        <a:rPr sz="1000" b="1" dirty="0">
                          <a:latin typeface="+mj-lt"/>
                          <a:ea typeface="Helvetica"/>
                          <a:cs typeface="Helvetica"/>
                          <a:sym typeface="Helvetica"/>
                        </a:rPr>
                        <a:t>Who:</a:t>
                      </a:r>
                    </a:p>
                  </a:txBody>
                  <a:tcPr marL="50800" marR="50800" marT="50800" marB="50800" anchor="ctr" horzOverflow="overflow"/>
                </a:tc>
                <a:tc>
                  <a:txBody>
                    <a:bodyPr/>
                    <a:lstStyle/>
                    <a:p>
                      <a:pPr algn="l" defTabSz="914400"/>
                      <a:r>
                        <a:rPr lang="en-GB" sz="1000" dirty="0">
                          <a:latin typeface="+mj-lt"/>
                        </a:rPr>
                        <a:t>Year 1 to year 6</a:t>
                      </a:r>
                      <a:endParaRPr sz="1000" dirty="0">
                        <a:latin typeface="+mj-lt"/>
                      </a:endParaRPr>
                    </a:p>
                  </a:txBody>
                  <a:tcPr marL="50800" marR="50800" marT="50800" marB="50800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8169">
                <a:tc>
                  <a:txBody>
                    <a:bodyPr/>
                    <a:lstStyle/>
                    <a:p>
                      <a:pPr algn="l" defTabSz="914400"/>
                      <a:r>
                        <a:rPr sz="1000" b="1">
                          <a:latin typeface="+mj-lt"/>
                          <a:ea typeface="Helvetica"/>
                          <a:cs typeface="Helvetica"/>
                          <a:sym typeface="Helvetica"/>
                        </a:rPr>
                        <a:t>When:</a:t>
                      </a:r>
                    </a:p>
                  </a:txBody>
                  <a:tcPr marL="50800" marR="50800" marT="50800" marB="50800" anchor="ctr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spcBef>
                          <a:spcPts val="300"/>
                        </a:spcBef>
                      </a:pPr>
                      <a:r>
                        <a:rPr lang="en-GB" sz="1000" dirty="0">
                          <a:latin typeface="+mj-lt"/>
                        </a:rPr>
                        <a:t>Thursdays  3.20 – 4.20pm </a:t>
                      </a:r>
                      <a:endParaRPr sz="1000" dirty="0">
                        <a:latin typeface="+mj-lt"/>
                      </a:endParaRPr>
                    </a:p>
                  </a:txBody>
                  <a:tcPr marL="50800" marR="50800" marT="50800" marB="5080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0460">
                <a:tc>
                  <a:txBody>
                    <a:bodyPr/>
                    <a:lstStyle/>
                    <a:p>
                      <a:pPr algn="l" defTabSz="914400"/>
                      <a:r>
                        <a:rPr sz="1000" b="1">
                          <a:solidFill>
                            <a:schemeClr val="tx1"/>
                          </a:solidFill>
                          <a:latin typeface="+mj-lt"/>
                          <a:ea typeface="Helvetica"/>
                          <a:cs typeface="Helvetica"/>
                          <a:sym typeface="Helvetica"/>
                        </a:rPr>
                        <a:t>Cost:</a:t>
                      </a:r>
                    </a:p>
                  </a:txBody>
                  <a:tcPr marL="50800" marR="50800" marT="50800" marB="50800" anchor="ctr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000"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+mj-lt"/>
                        </a:rPr>
                        <a:t>£118.25 for 11 lessons. 23/Apr - 9/Jul)</a:t>
                      </a:r>
                      <a:endParaRPr b="1" u="sng" dirty="0">
                        <a:solidFill>
                          <a:srgbClr val="0070C0"/>
                        </a:solidFill>
                        <a:latin typeface="+mj-lt"/>
                      </a:endParaRPr>
                    </a:p>
                    <a:p>
                      <a:pPr algn="l" defTabSz="914400">
                        <a:defRPr sz="1000"/>
                      </a:pPr>
                      <a:r>
                        <a:rPr dirty="0">
                          <a:solidFill>
                            <a:schemeClr val="tx1"/>
                          </a:solidFill>
                          <a:latin typeface="+mj-lt"/>
                        </a:rPr>
                        <a:t>A minimum of 3 </a:t>
                      </a:r>
                      <a:r>
                        <a:rPr lang="en-GB" dirty="0">
                          <a:solidFill>
                            <a:schemeClr val="tx1"/>
                          </a:solidFill>
                          <a:latin typeface="+mj-lt"/>
                        </a:rPr>
                        <a:t>students</a:t>
                      </a:r>
                      <a:r>
                        <a:rPr dirty="0">
                          <a:solidFill>
                            <a:schemeClr val="tx1"/>
                          </a:solidFill>
                          <a:latin typeface="+mj-lt"/>
                        </a:rPr>
                        <a:t> will be required</a:t>
                      </a:r>
                      <a:r>
                        <a:rPr lang="en-GB" dirty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50800" marR="50800" marT="50800" marB="5080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58419B6-84E5-1DE2-DC15-21B03D13699C}"/>
                  </a:ext>
                </a:extLst>
              </p14:cNvPr>
              <p14:cNvContentPartPr/>
              <p14:nvPr/>
            </p14:nvContentPartPr>
            <p14:xfrm>
              <a:off x="-2413020" y="205716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58419B6-84E5-1DE2-DC15-21B03D13699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2422020" y="204816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57D38B5A-90FE-4E89-7416-794F17E617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7850" y="381683"/>
            <a:ext cx="1565562" cy="616855"/>
          </a:xfrm>
          <a:prstGeom prst="rect">
            <a:avLst/>
          </a:prstGeom>
        </p:spPr>
      </p:pic>
      <p:pic>
        <p:nvPicPr>
          <p:cNvPr id="2" name="Picture 6" descr="Chinese Styled Horse As Symbol Year Stock Illustrations – 8 Chinese Styled  Horse As Symbol Year Stock Illustrations, Vectors &amp; Clipart - Dreamstime">
            <a:extLst>
              <a:ext uri="{FF2B5EF4-FFF2-40B4-BE49-F238E27FC236}">
                <a16:creationId xmlns:a16="http://schemas.microsoft.com/office/drawing/2014/main" id="{57E79AE9-8602-A762-E72E-BA0F308E5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575" y="2416415"/>
            <a:ext cx="1092575" cy="109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23B9B3-4756-47E2-E61A-67CD19463B8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01" y="3859475"/>
            <a:ext cx="1160011" cy="6301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19B307-2924-65D0-2B03-DDC3878EE29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20" y="5107616"/>
            <a:ext cx="1233681" cy="91369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366</TotalTime>
  <Words>209</Words>
  <Application>Microsoft Office PowerPoint</Application>
  <PresentationFormat>Custom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</vt:lpstr>
      <vt:lpstr>Maiandra GD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Li</dc:creator>
  <cp:lastModifiedBy>Caroline Li</cp:lastModifiedBy>
  <cp:revision>13</cp:revision>
  <dcterms:modified xsi:type="dcterms:W3CDTF">2026-03-11T14:01:15Z</dcterms:modified>
</cp:coreProperties>
</file>