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9" r:id="rId4"/>
    <p:sldId id="260" r:id="rId5"/>
    <p:sldId id="264"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108"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AB4624A-DDAB-4AFF-A09D-2A7E8946726D}"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2041830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B4624A-DDAB-4AFF-A09D-2A7E8946726D}"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697594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AB4624A-DDAB-4AFF-A09D-2A7E8946726D}"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2166991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AB4624A-DDAB-4AFF-A09D-2A7E8946726D}"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3869593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AB4624A-DDAB-4AFF-A09D-2A7E8946726D}" type="datetimeFigureOut">
              <a:rPr lang="en-GB" smtClean="0"/>
              <a:t>14/10/2021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2393515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AB4624A-DDAB-4AFF-A09D-2A7E8946726D}" type="datetimeFigureOut">
              <a:rPr lang="en-GB" smtClean="0"/>
              <a:t>14/10/2021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2825487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B4624A-DDAB-4AFF-A09D-2A7E8946726D}" type="datetimeFigureOut">
              <a:rPr lang="en-GB" smtClean="0"/>
              <a:t>14/10/2021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414802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B4624A-DDAB-4AFF-A09D-2A7E8946726D}"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1385950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B4624A-DDAB-4AFF-A09D-2A7E8946726D}"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3188554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B4624A-DDAB-4AFF-A09D-2A7E8946726D}"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28846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B4624A-DDAB-4AFF-A09D-2A7E8946726D}"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4DBBF7-4F4B-4BA4-AE93-D4C3FF7923D5}" type="slidenum">
              <a:rPr lang="en-GB" smtClean="0"/>
              <a:t>‹#›</a:t>
            </a:fld>
            <a:endParaRPr lang="en-GB"/>
          </a:p>
        </p:txBody>
      </p:sp>
    </p:spTree>
    <p:extLst>
      <p:ext uri="{BB962C8B-B14F-4D97-AF65-F5344CB8AC3E}">
        <p14:creationId xmlns:p14="http://schemas.microsoft.com/office/powerpoint/2010/main" val="2860322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B4624A-DDAB-4AFF-A09D-2A7E8946726D}" type="datetimeFigureOut">
              <a:rPr lang="en-GB" smtClean="0"/>
              <a:t>14/10/2021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4DBBF7-4F4B-4BA4-AE93-D4C3FF7923D5}" type="slidenum">
              <a:rPr lang="en-GB" smtClean="0"/>
              <a:t>‹#›</a:t>
            </a:fld>
            <a:endParaRPr lang="en-GB"/>
          </a:p>
        </p:txBody>
      </p:sp>
    </p:spTree>
    <p:extLst>
      <p:ext uri="{BB962C8B-B14F-4D97-AF65-F5344CB8AC3E}">
        <p14:creationId xmlns:p14="http://schemas.microsoft.com/office/powerpoint/2010/main" val="16728706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0997" y="2870200"/>
            <a:ext cx="9144000" cy="2387600"/>
          </a:xfrm>
        </p:spPr>
        <p:txBody>
          <a:bodyPr/>
          <a:lstStyle/>
          <a:p>
            <a:r>
              <a:rPr lang="en-GB" dirty="0" smtClean="0"/>
              <a:t>School Development Plan</a:t>
            </a:r>
            <a:br>
              <a:rPr lang="en-GB" dirty="0" smtClean="0"/>
            </a:br>
            <a:r>
              <a:rPr lang="en-GB" dirty="0" smtClean="0"/>
              <a:t>2021-2022</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spTree>
    <p:extLst>
      <p:ext uri="{BB962C8B-B14F-4D97-AF65-F5344CB8AC3E}">
        <p14:creationId xmlns:p14="http://schemas.microsoft.com/office/powerpoint/2010/main" val="1994260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9178" y="3701472"/>
            <a:ext cx="9144000" cy="2387600"/>
          </a:xfrm>
        </p:spPr>
        <p:txBody>
          <a:bodyPr>
            <a:normAutofit fontScale="90000"/>
          </a:bodyPr>
          <a:lstStyle/>
          <a:p>
            <a:pPr algn="l"/>
            <a:r>
              <a:rPr lang="en-GB" dirty="0" smtClean="0"/>
              <a:t>Priorities:</a:t>
            </a:r>
            <a:br>
              <a:rPr lang="en-GB" dirty="0" smtClean="0"/>
            </a:br>
            <a:r>
              <a:rPr lang="en-GB" sz="3100" dirty="0" smtClean="0"/>
              <a:t>Leadership and Management</a:t>
            </a:r>
            <a:br>
              <a:rPr lang="en-GB" sz="3100" dirty="0" smtClean="0"/>
            </a:br>
            <a:r>
              <a:rPr lang="en-GB" sz="3100" dirty="0" smtClean="0"/>
              <a:t>Quality of Education</a:t>
            </a:r>
            <a:br>
              <a:rPr lang="en-GB" sz="3100" dirty="0" smtClean="0"/>
            </a:br>
            <a:r>
              <a:rPr lang="en-GB" sz="3100" dirty="0" smtClean="0"/>
              <a:t>Behaviour and Attitudes</a:t>
            </a:r>
            <a:br>
              <a:rPr lang="en-GB" sz="3100" dirty="0" smtClean="0"/>
            </a:br>
            <a:r>
              <a:rPr lang="en-GB" sz="3100" dirty="0" smtClean="0"/>
              <a:t>Personal Development</a:t>
            </a:r>
            <a:br>
              <a:rPr lang="en-GB" sz="3100" dirty="0" smtClean="0"/>
            </a:br>
            <a:r>
              <a:rPr lang="en-GB" sz="3100" dirty="0" smtClean="0"/>
              <a:t>Safeguarding</a:t>
            </a:r>
            <a:r>
              <a:rPr lang="en-GB" dirty="0" smtClean="0"/>
              <a:t/>
            </a:r>
            <a:br>
              <a:rPr lang="en-GB" dirty="0" smtClean="0"/>
            </a:br>
            <a:r>
              <a:rPr lang="en-GB" dirty="0" smtClean="0"/>
              <a:t/>
            </a:r>
            <a:br>
              <a:rPr lang="en-GB" dirty="0" smtClean="0"/>
            </a:br>
            <a:endParaRPr lang="en-GB" dirty="0"/>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spTree>
    <p:extLst>
      <p:ext uri="{BB962C8B-B14F-4D97-AF65-F5344CB8AC3E}">
        <p14:creationId xmlns:p14="http://schemas.microsoft.com/office/powerpoint/2010/main" val="2559228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3134206"/>
            <a:ext cx="9144000" cy="2387600"/>
          </a:xfrm>
        </p:spPr>
        <p:txBody>
          <a:bodyPr>
            <a:noAutofit/>
          </a:bodyPr>
          <a:lstStyle/>
          <a:p>
            <a:pPr algn="l"/>
            <a:r>
              <a:rPr lang="en-GB" sz="3600" dirty="0" smtClean="0">
                <a:latin typeface="Arial" panose="020B0604020202020204" pitchFamily="34" charset="0"/>
                <a:cs typeface="Arial" panose="020B0604020202020204" pitchFamily="34" charset="0"/>
              </a:rPr>
              <a:t>Priorities:</a:t>
            </a: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Leadership and Management</a:t>
            </a: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To demonstrate accountability of all leaders including governors (SEF, Appraisal, HT reports, SDP, subject </a:t>
            </a:r>
            <a:r>
              <a:rPr lang="en-GB" sz="2000" dirty="0" smtClean="0">
                <a:latin typeface="Arial" panose="020B0604020202020204" pitchFamily="34" charset="0"/>
                <a:cs typeface="Arial" panose="020B0604020202020204" pitchFamily="34" charset="0"/>
              </a:rPr>
              <a:t>linked governor roles </a:t>
            </a:r>
            <a:r>
              <a:rPr lang="en-GB" sz="2000" smtClean="0">
                <a:latin typeface="Arial" panose="020B0604020202020204" pitchFamily="34" charset="0"/>
                <a:cs typeface="Arial" panose="020B0604020202020204" pitchFamily="34" charset="0"/>
              </a:rPr>
              <a:t>etc)</a:t>
            </a: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To ensure the wellbeing of all children and staff is </a:t>
            </a:r>
            <a:r>
              <a:rPr lang="en-GB" sz="2000" dirty="0" smtClean="0">
                <a:latin typeface="Arial" panose="020B0604020202020204" pitchFamily="34" charset="0"/>
                <a:cs typeface="Arial" panose="020B0604020202020204" pitchFamily="34" charset="0"/>
              </a:rPr>
              <a:t>prioritised</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To ensure finances are used effectively to maximise impact (resources committee, SBM to share budget &amp; implications with all staff</a:t>
            </a:r>
            <a:r>
              <a:rPr lang="en-GB" sz="2000" dirty="0" smtClean="0">
                <a:latin typeface="Arial" panose="020B0604020202020204" pitchFamily="34" charset="0"/>
                <a:cs typeface="Arial" panose="020B0604020202020204" pitchFamily="34" charset="0"/>
              </a:rPr>
              <a:t>)</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To ensure the CPS EYFS provision, including Nursery, is effective in implementing the new framework</a:t>
            </a:r>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spTree>
    <p:extLst>
      <p:ext uri="{BB962C8B-B14F-4D97-AF65-F5344CB8AC3E}">
        <p14:creationId xmlns:p14="http://schemas.microsoft.com/office/powerpoint/2010/main" val="1319045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46918" y="4470400"/>
            <a:ext cx="6970222" cy="2387600"/>
          </a:xfrm>
        </p:spPr>
        <p:txBody>
          <a:bodyPr>
            <a:normAutofit fontScale="90000"/>
          </a:bodyPr>
          <a:lstStyle/>
          <a:p>
            <a:pPr algn="l"/>
            <a:r>
              <a:rPr lang="en-GB" sz="4900" dirty="0" smtClean="0"/>
              <a:t>Priorities:</a:t>
            </a:r>
            <a:r>
              <a:rPr lang="en-GB" sz="3100" dirty="0" smtClean="0"/>
              <a:t/>
            </a:r>
            <a:br>
              <a:rPr lang="en-GB" sz="3100" dirty="0" smtClean="0"/>
            </a:br>
            <a:r>
              <a:rPr lang="en-GB" sz="3100" b="1" dirty="0" smtClean="0"/>
              <a:t>Quality of Education</a:t>
            </a:r>
            <a:r>
              <a:rPr lang="en-GB" sz="3100" dirty="0" smtClean="0"/>
              <a:t/>
            </a:r>
            <a:br>
              <a:rPr lang="en-GB" sz="3100" dirty="0" smtClean="0"/>
            </a:br>
            <a:r>
              <a:rPr lang="en-GB" sz="3100" dirty="0" smtClean="0"/>
              <a:t/>
            </a:r>
            <a:br>
              <a:rPr lang="en-GB" sz="3100" dirty="0" smtClean="0"/>
            </a:br>
            <a:r>
              <a:rPr lang="en-GB" sz="2200" dirty="0">
                <a:latin typeface="Arial" panose="020B0604020202020204" pitchFamily="34" charset="0"/>
                <a:cs typeface="Arial" panose="020B0604020202020204" pitchFamily="34" charset="0"/>
              </a:rPr>
              <a:t>To ensure support and challenge to enable all children to reach their potential</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To ensure that assessment judgements are accurate and robust and triangulated in all subjects</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To ensure a broad, rigorous, sequenced and coherent curriculum, with particular emphasis on our focus subjects:</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Mathematics, Phonics, Music, Enrichment and MFL (see individual subject action plans)</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To ensure that </a:t>
            </a:r>
            <a:r>
              <a:rPr lang="en-GB" sz="2200" dirty="0" err="1">
                <a:latin typeface="Arial" panose="020B0604020202020204" pitchFamily="34" charset="0"/>
                <a:cs typeface="Arial" panose="020B0604020202020204" pitchFamily="34" charset="0"/>
              </a:rPr>
              <a:t>oracy</a:t>
            </a:r>
            <a:r>
              <a:rPr lang="en-GB" sz="2200" dirty="0">
                <a:latin typeface="Arial" panose="020B0604020202020204" pitchFamily="34" charset="0"/>
                <a:cs typeface="Arial" panose="020B0604020202020204" pitchFamily="34" charset="0"/>
              </a:rPr>
              <a:t> skills and the explicit teaching of vocabulary are interwoven into all aspects of teaching and learning</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To ensure EYFS, including the new CPS Nursery provision provides appropriate challenge for all children </a:t>
            </a:r>
            <a:r>
              <a:rPr lang="en-GB" dirty="0" smtClean="0"/>
              <a:t/>
            </a:r>
            <a:br>
              <a:rPr lang="en-GB" dirty="0" smtClean="0"/>
            </a:br>
            <a:r>
              <a:rPr lang="en-GB" dirty="0" smtClean="0"/>
              <a:t/>
            </a:r>
            <a:br>
              <a:rPr lang="en-GB" dirty="0" smtClean="0"/>
            </a:br>
            <a:endParaRPr lang="en-GB" dirty="0"/>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spTree>
    <p:extLst>
      <p:ext uri="{BB962C8B-B14F-4D97-AF65-F5344CB8AC3E}">
        <p14:creationId xmlns:p14="http://schemas.microsoft.com/office/powerpoint/2010/main" val="3340508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72350" y="929178"/>
            <a:ext cx="6970222" cy="2387600"/>
          </a:xfrm>
        </p:spPr>
        <p:txBody>
          <a:bodyPr>
            <a:normAutofit fontScale="90000"/>
          </a:bodyPr>
          <a:lstStyle/>
          <a:p>
            <a:pPr algn="l"/>
            <a:r>
              <a:rPr lang="en-GB" sz="4900" dirty="0" smtClean="0"/>
              <a:t>Priorities:</a:t>
            </a:r>
            <a:r>
              <a:rPr lang="en-GB" sz="3100" dirty="0" smtClean="0"/>
              <a:t/>
            </a:r>
            <a:br>
              <a:rPr lang="en-GB" sz="3100" dirty="0" smtClean="0"/>
            </a:br>
            <a:r>
              <a:rPr lang="en-GB" sz="3100" b="1" dirty="0" smtClean="0"/>
              <a:t>Quality of Education</a:t>
            </a:r>
            <a:r>
              <a:rPr lang="en-GB" sz="3100" dirty="0" smtClean="0"/>
              <a:t/>
            </a:r>
            <a:br>
              <a:rPr lang="en-GB" sz="3100" dirty="0" smtClean="0"/>
            </a:br>
            <a:r>
              <a:rPr lang="en-GB" sz="3100" dirty="0" smtClean="0"/>
              <a:t/>
            </a:r>
            <a:br>
              <a:rPr lang="en-GB" sz="3100" dirty="0" smtClean="0"/>
            </a:br>
            <a:r>
              <a:rPr lang="en-GB" dirty="0"/>
              <a:t/>
            </a:r>
            <a:br>
              <a:rPr lang="en-GB" dirty="0"/>
            </a:br>
            <a:endParaRPr lang="en-GB" dirty="0"/>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pic>
        <p:nvPicPr>
          <p:cNvPr id="3" name="Picture 2"/>
          <p:cNvPicPr>
            <a:picLocks noChangeAspect="1"/>
          </p:cNvPicPr>
          <p:nvPr/>
        </p:nvPicPr>
        <p:blipFill>
          <a:blip r:embed="rId3"/>
          <a:stretch>
            <a:fillRect/>
          </a:stretch>
        </p:blipFill>
        <p:spPr>
          <a:xfrm>
            <a:off x="1743679" y="2841082"/>
            <a:ext cx="9586568" cy="3595499"/>
          </a:xfrm>
          <a:prstGeom prst="rect">
            <a:avLst/>
          </a:prstGeom>
        </p:spPr>
      </p:pic>
    </p:spTree>
    <p:extLst>
      <p:ext uri="{BB962C8B-B14F-4D97-AF65-F5344CB8AC3E}">
        <p14:creationId xmlns:p14="http://schemas.microsoft.com/office/powerpoint/2010/main" val="1304155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30293" y="4279208"/>
            <a:ext cx="6970222" cy="2387600"/>
          </a:xfrm>
        </p:spPr>
        <p:txBody>
          <a:bodyPr>
            <a:normAutofit fontScale="90000"/>
          </a:bodyPr>
          <a:lstStyle/>
          <a:p>
            <a:pPr algn="l"/>
            <a:r>
              <a:rPr lang="en-GB" sz="4900" dirty="0" smtClean="0"/>
              <a:t>Priorities:</a:t>
            </a:r>
            <a:r>
              <a:rPr lang="en-GB" sz="3100" dirty="0" smtClean="0"/>
              <a:t/>
            </a:r>
            <a:br>
              <a:rPr lang="en-GB" sz="3100" dirty="0" smtClean="0"/>
            </a:br>
            <a:r>
              <a:rPr lang="en-GB" sz="3100" b="1" dirty="0" smtClean="0"/>
              <a:t>Behaviour and Attitudes</a:t>
            </a:r>
            <a:r>
              <a:rPr lang="en-GB" sz="3100" dirty="0" smtClean="0"/>
              <a:t/>
            </a:r>
            <a:br>
              <a:rPr lang="en-GB" sz="3100" dirty="0" smtClean="0"/>
            </a:br>
            <a:r>
              <a:rPr lang="en-GB" sz="3100" dirty="0" smtClean="0"/>
              <a:t/>
            </a:r>
            <a:br>
              <a:rPr lang="en-GB" sz="3100" dirty="0" smtClean="0"/>
            </a:br>
            <a:r>
              <a:rPr lang="en-GB" sz="2200" dirty="0" smtClean="0"/>
              <a:t>To nurture aspiration, inspire love for life-long learning and prepare children for the changing society by focusing on the British Values (alongside and linked to the CPS Values) </a:t>
            </a:r>
            <a:br>
              <a:rPr lang="en-GB" sz="2200" dirty="0" smtClean="0"/>
            </a:br>
            <a:r>
              <a:rPr lang="en-GB" sz="2200" dirty="0" smtClean="0"/>
              <a:t/>
            </a:r>
            <a:br>
              <a:rPr lang="en-GB" sz="2200" dirty="0" smtClean="0"/>
            </a:br>
            <a:r>
              <a:rPr lang="en-GB" sz="2200" dirty="0" smtClean="0"/>
              <a:t>To empower and develop pupil voice and leadership opportunities</a:t>
            </a:r>
            <a:br>
              <a:rPr lang="en-GB" sz="2200" dirty="0" smtClean="0"/>
            </a:br>
            <a:r>
              <a:rPr lang="en-GB" sz="2200" dirty="0" smtClean="0"/>
              <a:t/>
            </a:r>
            <a:br>
              <a:rPr lang="en-GB" sz="2200" dirty="0" smtClean="0"/>
            </a:br>
            <a:r>
              <a:rPr lang="en-GB" sz="2200" dirty="0" smtClean="0"/>
              <a:t>To foster a positive attitude towards learning in school and in our wider community</a:t>
            </a:r>
            <a:br>
              <a:rPr lang="en-GB" sz="2200" dirty="0" smtClean="0"/>
            </a:br>
            <a:r>
              <a:rPr lang="en-GB" dirty="0" smtClean="0"/>
              <a:t/>
            </a:r>
            <a:br>
              <a:rPr lang="en-GB" dirty="0" smtClean="0"/>
            </a:br>
            <a:r>
              <a:rPr lang="en-GB" dirty="0" smtClean="0"/>
              <a:t/>
            </a:r>
            <a:br>
              <a:rPr lang="en-GB" dirty="0" smtClean="0"/>
            </a:br>
            <a:endParaRPr lang="en-GB" dirty="0"/>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spTree>
    <p:extLst>
      <p:ext uri="{BB962C8B-B14F-4D97-AF65-F5344CB8AC3E}">
        <p14:creationId xmlns:p14="http://schemas.microsoft.com/office/powerpoint/2010/main" val="1659808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71856" y="3339869"/>
            <a:ext cx="6970222" cy="2387600"/>
          </a:xfrm>
        </p:spPr>
        <p:txBody>
          <a:bodyPr>
            <a:normAutofit fontScale="90000"/>
          </a:bodyPr>
          <a:lstStyle/>
          <a:p>
            <a:pPr algn="l"/>
            <a:r>
              <a:rPr lang="en-GB" sz="4900" dirty="0" smtClean="0"/>
              <a:t>Priorities:</a:t>
            </a:r>
            <a:r>
              <a:rPr lang="en-GB" sz="3100" dirty="0" smtClean="0"/>
              <a:t/>
            </a:r>
            <a:br>
              <a:rPr lang="en-GB" sz="3100" dirty="0" smtClean="0"/>
            </a:br>
            <a:r>
              <a:rPr lang="en-GB" sz="3100" b="1" dirty="0" smtClean="0"/>
              <a:t>Personal Development</a:t>
            </a:r>
            <a:r>
              <a:rPr lang="en-GB" sz="3100" dirty="0" smtClean="0"/>
              <a:t/>
            </a:r>
            <a:br>
              <a:rPr lang="en-GB" sz="3100" dirty="0" smtClean="0"/>
            </a:br>
            <a:r>
              <a:rPr lang="en-GB" sz="3100" dirty="0" smtClean="0"/>
              <a:t/>
            </a:r>
            <a:br>
              <a:rPr lang="en-GB" sz="3100" dirty="0" smtClean="0"/>
            </a:br>
            <a:r>
              <a:rPr lang="en-GB" sz="2200" dirty="0" smtClean="0"/>
              <a:t>To ensure children understand and appreciate the role and importance of emotions, health and well-being and independence</a:t>
            </a:r>
            <a:br>
              <a:rPr lang="en-GB" sz="2200" dirty="0" smtClean="0"/>
            </a:br>
            <a:r>
              <a:rPr lang="en-GB" sz="2200" dirty="0" smtClean="0"/>
              <a:t/>
            </a:r>
            <a:br>
              <a:rPr lang="en-GB" sz="2200" dirty="0" smtClean="0"/>
            </a:br>
            <a:r>
              <a:rPr lang="en-GB" sz="2200" dirty="0" smtClean="0"/>
              <a:t>To develop emotional self-regulation and resilience in children</a:t>
            </a:r>
            <a:br>
              <a:rPr lang="en-GB" sz="2200" dirty="0" smtClean="0"/>
            </a:br>
            <a:r>
              <a:rPr lang="en-GB" dirty="0" smtClean="0"/>
              <a:t/>
            </a:r>
            <a:br>
              <a:rPr lang="en-GB" dirty="0" smtClean="0"/>
            </a:br>
            <a:r>
              <a:rPr lang="en-GB" dirty="0" smtClean="0"/>
              <a:t/>
            </a:r>
            <a:br>
              <a:rPr lang="en-GB" dirty="0" smtClean="0"/>
            </a:br>
            <a:endParaRPr lang="en-GB" dirty="0"/>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spTree>
    <p:extLst>
      <p:ext uri="{BB962C8B-B14F-4D97-AF65-F5344CB8AC3E}">
        <p14:creationId xmlns:p14="http://schemas.microsoft.com/office/powerpoint/2010/main" val="1528505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13667" y="2874358"/>
            <a:ext cx="6970222" cy="2387600"/>
          </a:xfrm>
        </p:spPr>
        <p:txBody>
          <a:bodyPr>
            <a:normAutofit fontScale="90000"/>
          </a:bodyPr>
          <a:lstStyle/>
          <a:p>
            <a:pPr algn="l"/>
            <a:r>
              <a:rPr lang="en-GB" sz="4900" dirty="0" smtClean="0"/>
              <a:t>Priorities:</a:t>
            </a:r>
            <a:r>
              <a:rPr lang="en-GB" sz="3100" dirty="0" smtClean="0"/>
              <a:t/>
            </a:r>
            <a:br>
              <a:rPr lang="en-GB" sz="3100" dirty="0" smtClean="0"/>
            </a:br>
            <a:r>
              <a:rPr lang="en-GB" sz="3100" b="1" dirty="0" smtClean="0"/>
              <a:t>Safeguarding</a:t>
            </a:r>
            <a:r>
              <a:rPr lang="en-GB" sz="3100" dirty="0" smtClean="0"/>
              <a:t/>
            </a:r>
            <a:br>
              <a:rPr lang="en-GB" sz="3100" dirty="0" smtClean="0"/>
            </a:br>
            <a:r>
              <a:rPr lang="en-GB" sz="3100" dirty="0" smtClean="0"/>
              <a:t/>
            </a:r>
            <a:br>
              <a:rPr lang="en-GB" sz="3100" dirty="0" smtClean="0"/>
            </a:br>
            <a:r>
              <a:rPr lang="en-GB" sz="2200" dirty="0" smtClean="0"/>
              <a:t>To ensure the CPS early help offer identifies and supports vulnerable families</a:t>
            </a:r>
            <a:br>
              <a:rPr lang="en-GB" sz="2200" dirty="0" smtClean="0"/>
            </a:br>
            <a:r>
              <a:rPr lang="en-GB" sz="2200" dirty="0" smtClean="0"/>
              <a:t/>
            </a:r>
            <a:br>
              <a:rPr lang="en-GB" sz="2200" dirty="0" smtClean="0"/>
            </a:br>
            <a:r>
              <a:rPr lang="en-GB" sz="2200" dirty="0" smtClean="0"/>
              <a:t>To raise staff awareness of the importance of meticulous record keeping in identifying wider safeguarding/behaviour issues </a:t>
            </a:r>
            <a:br>
              <a:rPr lang="en-GB" sz="2200" dirty="0" smtClean="0"/>
            </a:br>
            <a:r>
              <a:rPr lang="en-GB" sz="2200" dirty="0" smtClean="0"/>
              <a:t/>
            </a:r>
            <a:br>
              <a:rPr lang="en-GB" sz="2200" dirty="0" smtClean="0"/>
            </a:br>
            <a:r>
              <a:rPr lang="en-GB" sz="2200" dirty="0" smtClean="0"/>
              <a:t>To raise our children’s’ awareness of the wide range of support mechanisms available through CPS and beyond</a:t>
            </a:r>
            <a:br>
              <a:rPr lang="en-GB" sz="2200" dirty="0" smtClean="0"/>
            </a:br>
            <a:endParaRPr lang="en-GB" dirty="0"/>
          </a:p>
        </p:txBody>
      </p:sp>
      <p:pic>
        <p:nvPicPr>
          <p:cNvPr id="4" name="Picture 3"/>
          <p:cNvPicPr>
            <a:picLocks noChangeAspect="1"/>
          </p:cNvPicPr>
          <p:nvPr/>
        </p:nvPicPr>
        <p:blipFill>
          <a:blip r:embed="rId2"/>
          <a:stretch>
            <a:fillRect/>
          </a:stretch>
        </p:blipFill>
        <p:spPr>
          <a:xfrm>
            <a:off x="209370" y="180388"/>
            <a:ext cx="2780694" cy="3044950"/>
          </a:xfrm>
          <a:prstGeom prst="rect">
            <a:avLst/>
          </a:prstGeom>
        </p:spPr>
      </p:pic>
    </p:spTree>
    <p:extLst>
      <p:ext uri="{BB962C8B-B14F-4D97-AF65-F5344CB8AC3E}">
        <p14:creationId xmlns:p14="http://schemas.microsoft.com/office/powerpoint/2010/main" val="2376102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403</Words>
  <Application>Microsoft Office PowerPoint</Application>
  <PresentationFormat>Widescreen</PresentationFormat>
  <Paragraphs>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School Development Plan 2021-2022</vt:lpstr>
      <vt:lpstr>Priorities: Leadership and Management Quality of Education Behaviour and Attitudes Personal Development Safeguarding  </vt:lpstr>
      <vt:lpstr>Priorities: Leadership and Management   To demonstrate accountability of all leaders including governors (SEF, Appraisal, HT reports, SDP, subject linked governor roles etc)  To ensure the wellbeing of all children and staff is prioritised  To ensure finances are used effectively to maximise impact (resources committee, SBM to share budget &amp; implications with all staff)  To ensure the CPS EYFS provision, including Nursery, is effective in implementing the new framework</vt:lpstr>
      <vt:lpstr>Priorities: Quality of Education  To ensure support and challenge to enable all children to reach their potential To ensure that assessment judgements are accurate and robust and triangulated in all subjects To ensure a broad, rigorous, sequenced and coherent curriculum, with particular emphasis on our focus subjects: Mathematics, Phonics, Music, Enrichment and MFL (see individual subject action plans) To ensure that oracy skills and the explicit teaching of vocabulary are interwoven into all aspects of teaching and learning To ensure EYFS, including the new CPS Nursery provision provides appropriate challenge for all children   </vt:lpstr>
      <vt:lpstr>Priorities: Quality of Education   </vt:lpstr>
      <vt:lpstr>Priorities: Behaviour and Attitudes  To nurture aspiration, inspire love for life-long learning and prepare children for the changing society by focusing on the British Values (alongside and linked to the CPS Values)   To empower and develop pupil voice and leadership opportunities  To foster a positive attitude towards learning in school and in our wider community   </vt:lpstr>
      <vt:lpstr>Priorities: Personal Development  To ensure children understand and appreciate the role and importance of emotions, health and well-being and independence  To develop emotional self-regulation and resilience in children   </vt:lpstr>
      <vt:lpstr>Priorities: Safeguarding  To ensure the CPS early help offer identifies and supports vulnerable families  To raise staff awareness of the importance of meticulous record keeping in identifying wider safeguarding/behaviour issues   To raise our children’s’ awareness of the wide range of support mechanisms available through CPS and beyond </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Development Plan 2021-2022</dc:title>
  <dc:creator>Sandra Cunningham</dc:creator>
  <cp:lastModifiedBy>Sandra Cunningham</cp:lastModifiedBy>
  <cp:revision>5</cp:revision>
  <dcterms:created xsi:type="dcterms:W3CDTF">2021-10-11T12:36:15Z</dcterms:created>
  <dcterms:modified xsi:type="dcterms:W3CDTF">2021-10-14T10:42:25Z</dcterms:modified>
</cp:coreProperties>
</file>