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gHjOMeIeR5oe7LGshDlS6hrbPrv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7" d="100"/>
          <a:sy n="117" d="100"/>
        </p:scale>
        <p:origin x="27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9" name="Google Shape;8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fa59233f38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3fa59233f3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3" name="Google Shape;11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3" name="Google Shape;12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1" name="Google Shape;13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fa59233f38_0_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fa59233f38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6" name="Google Shape;14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4" name="Google Shape;15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0" name="Google Shape;17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 name="Google Shape;1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3f8c50d4769_2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3f8c50d4769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3" name="Google Shape;19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2" name="Google Shape;20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9" name="Google Shape;20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9" name="Google Shape;22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9" name="Google Shape;239;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1" name="Google Shape;25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0" name="Google Shape;26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0" name="Google Shape;27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6" name="Google Shape;286;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4" name="Google Shape;29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3" name="Google Shape;30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1" name="Google Shape;31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3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3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3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3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3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3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8"/>
          <p:cNvSpPr>
            <a:spLocks noGrp="1"/>
          </p:cNvSpPr>
          <p:nvPr>
            <p:ph type="pic" idx="2"/>
          </p:nvPr>
        </p:nvSpPr>
        <p:spPr>
          <a:xfrm>
            <a:off x="5183188" y="987425"/>
            <a:ext cx="6172200" cy="4873625"/>
          </a:xfrm>
          <a:prstGeom prst="rect">
            <a:avLst/>
          </a:prstGeom>
          <a:noFill/>
          <a:ln>
            <a:noFill/>
          </a:ln>
        </p:spPr>
      </p:sp>
      <p:sp>
        <p:nvSpPr>
          <p:cNvPr id="64" name="Google Shape;64;p3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login.renaissance.com/12d2c6ee-7da9-4291-af81-9f099f5b3870?state=172c85fd-9ebc-495d-a51d-1aaf94c4c319" TargetMode="Externa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www.claygate.surrey.sch.uk/page/?title=PSHE&amp;pid=65" TargetMode="Externa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s://cafdonate.cafonline.org/20959"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69475" y="1638063"/>
            <a:ext cx="9144000" cy="23877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98182"/>
              <a:buFont typeface="Calibri"/>
              <a:buNone/>
            </a:pPr>
            <a:r>
              <a:rPr lang="en-GB" sz="6111"/>
              <a:t>Welcome to Year 5 Curriculum Evening</a:t>
            </a:r>
            <a:endParaRPr sz="6111"/>
          </a:p>
          <a:p>
            <a:pPr marL="0" lvl="0" indent="0" algn="ctr" rtl="0">
              <a:lnSpc>
                <a:spcPct val="90000"/>
              </a:lnSpc>
              <a:spcBef>
                <a:spcPts val="0"/>
              </a:spcBef>
              <a:spcAft>
                <a:spcPts val="0"/>
              </a:spcAft>
              <a:buClr>
                <a:schemeClr val="dk1"/>
              </a:buClr>
              <a:buSzPct val="98182"/>
              <a:buFont typeface="Calibri"/>
              <a:buNone/>
            </a:pPr>
            <a:r>
              <a:rPr lang="en-GB" sz="6111"/>
              <a:t>September 2026</a:t>
            </a:r>
            <a:endParaRPr sz="6111"/>
          </a:p>
        </p:txBody>
      </p:sp>
      <p:pic>
        <p:nvPicPr>
          <p:cNvPr id="85" name="Google Shape;85;p1"/>
          <p:cNvPicPr preferRelativeResize="0"/>
          <p:nvPr/>
        </p:nvPicPr>
        <p:blipFill rotWithShape="1">
          <a:blip r:embed="rId3">
            <a:alphaModFix/>
          </a:blip>
          <a:srcRect/>
          <a:stretch/>
        </p:blipFill>
        <p:spPr>
          <a:xfrm>
            <a:off x="9272455" y="5968510"/>
            <a:ext cx="2658086" cy="640135"/>
          </a:xfrm>
          <a:prstGeom prst="rect">
            <a:avLst/>
          </a:prstGeom>
          <a:noFill/>
          <a:ln>
            <a:noFill/>
          </a:ln>
        </p:spPr>
      </p:pic>
      <p:pic>
        <p:nvPicPr>
          <p:cNvPr id="86" name="Google Shape;86;p1"/>
          <p:cNvPicPr preferRelativeResize="0"/>
          <p:nvPr/>
        </p:nvPicPr>
        <p:blipFill rotWithShape="1">
          <a:blip r:embed="rId4">
            <a:alphaModFix/>
          </a:blip>
          <a:srcRect/>
          <a:stretch/>
        </p:blipFill>
        <p:spPr>
          <a:xfrm>
            <a:off x="252640" y="196488"/>
            <a:ext cx="1667600" cy="1667600"/>
          </a:xfrm>
          <a:prstGeom prst="rect">
            <a:avLst/>
          </a:prstGeom>
          <a:noFill/>
          <a:ln>
            <a:noFill/>
          </a:ln>
          <a:effectLst>
            <a:outerShdw blurRad="292100" dist="139700" dir="2700000" algn="tl" rotWithShape="0">
              <a:srgbClr val="333333">
                <a:alpha val="63922"/>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2390278" y="336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Meet the Team</a:t>
            </a:r>
            <a:endParaRPr b="1"/>
          </a:p>
        </p:txBody>
      </p:sp>
      <p:sp>
        <p:nvSpPr>
          <p:cNvPr id="92" name="Google Shape;92;p3"/>
          <p:cNvSpPr txBox="1">
            <a:spLocks noGrp="1"/>
          </p:cNvSpPr>
          <p:nvPr>
            <p:ph type="body" idx="1"/>
          </p:nvPr>
        </p:nvSpPr>
        <p:spPr>
          <a:xfrm>
            <a:off x="447502" y="2224636"/>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p:txBody>
      </p:sp>
      <p:pic>
        <p:nvPicPr>
          <p:cNvPr id="93" name="Google Shape;93;p3"/>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94" name="Google Shape;94;p3"/>
          <p:cNvPicPr preferRelativeResize="0"/>
          <p:nvPr/>
        </p:nvPicPr>
        <p:blipFill rotWithShape="1">
          <a:blip r:embed="rId4">
            <a:alphaModFix/>
          </a:blip>
          <a:srcRect/>
          <a:stretch/>
        </p:blipFill>
        <p:spPr>
          <a:xfrm>
            <a:off x="128455" y="61970"/>
            <a:ext cx="2261812" cy="2261812"/>
          </a:xfrm>
          <a:prstGeom prst="rect">
            <a:avLst/>
          </a:prstGeom>
          <a:noFill/>
          <a:ln>
            <a:noFill/>
          </a:ln>
        </p:spPr>
      </p:pic>
      <p:pic>
        <p:nvPicPr>
          <p:cNvPr id="95" name="Google Shape;95;p3"/>
          <p:cNvPicPr preferRelativeResize="0"/>
          <p:nvPr/>
        </p:nvPicPr>
        <p:blipFill rotWithShape="1">
          <a:blip r:embed="rId5">
            <a:alphaModFix/>
          </a:blip>
          <a:srcRect/>
          <a:stretch/>
        </p:blipFill>
        <p:spPr>
          <a:xfrm>
            <a:off x="171966" y="2497936"/>
            <a:ext cx="2061781" cy="2111949"/>
          </a:xfrm>
          <a:prstGeom prst="rect">
            <a:avLst/>
          </a:prstGeom>
          <a:noFill/>
          <a:ln>
            <a:noFill/>
          </a:ln>
        </p:spPr>
      </p:pic>
      <p:sp>
        <p:nvSpPr>
          <p:cNvPr id="96" name="Google Shape;96;p3"/>
          <p:cNvSpPr txBox="1"/>
          <p:nvPr/>
        </p:nvSpPr>
        <p:spPr>
          <a:xfrm>
            <a:off x="555761" y="4784039"/>
            <a:ext cx="161398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a:solidFill>
                  <a:srgbClr val="000000"/>
                </a:solidFill>
                <a:latin typeface="Calibri"/>
                <a:ea typeface="Calibri"/>
                <a:cs typeface="Calibri"/>
                <a:sym typeface="Calibri"/>
              </a:rPr>
              <a:t>Miss Nelson</a:t>
            </a:r>
            <a:endParaRPr sz="1800" b="1" i="0" u="none" strike="noStrike" cap="none">
              <a:solidFill>
                <a:srgbClr val="000000"/>
              </a:solidFill>
              <a:latin typeface="Calibri"/>
              <a:ea typeface="Calibri"/>
              <a:cs typeface="Calibri"/>
              <a:sym typeface="Calibri"/>
            </a:endParaRPr>
          </a:p>
        </p:txBody>
      </p:sp>
      <p:sp>
        <p:nvSpPr>
          <p:cNvPr id="97" name="Google Shape;97;p3"/>
          <p:cNvSpPr txBox="1"/>
          <p:nvPr/>
        </p:nvSpPr>
        <p:spPr>
          <a:xfrm>
            <a:off x="6616544" y="4672473"/>
            <a:ext cx="177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Calibri"/>
              <a:buNone/>
            </a:pPr>
            <a:r>
              <a:rPr lang="en-GB" sz="1800" b="1">
                <a:latin typeface="Calibri"/>
                <a:ea typeface="Calibri"/>
                <a:cs typeface="Calibri"/>
                <a:sym typeface="Calibri"/>
              </a:rPr>
              <a:t>Mr </a:t>
            </a:r>
            <a:r>
              <a:rPr lang="en-GB" sz="1800" b="1" i="0" u="none" strike="noStrike" cap="none">
                <a:solidFill>
                  <a:srgbClr val="000000"/>
                </a:solidFill>
                <a:latin typeface="Calibri"/>
                <a:ea typeface="Calibri"/>
                <a:cs typeface="Calibri"/>
                <a:sym typeface="Calibri"/>
              </a:rPr>
              <a:t>Hales</a:t>
            </a:r>
            <a:endParaRPr sz="1800" b="1" i="0" u="none" strike="noStrike" cap="none">
              <a:solidFill>
                <a:srgbClr val="000000"/>
              </a:solidFill>
              <a:latin typeface="Calibri"/>
              <a:ea typeface="Calibri"/>
              <a:cs typeface="Calibri"/>
              <a:sym typeface="Calibri"/>
            </a:endParaRPr>
          </a:p>
        </p:txBody>
      </p:sp>
      <p:sp>
        <p:nvSpPr>
          <p:cNvPr id="98" name="Google Shape;98;p3"/>
          <p:cNvSpPr txBox="1"/>
          <p:nvPr/>
        </p:nvSpPr>
        <p:spPr>
          <a:xfrm>
            <a:off x="3586152" y="4865910"/>
            <a:ext cx="16140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a:solidFill>
                  <a:srgbClr val="000000"/>
                </a:solidFill>
                <a:latin typeface="Calibri"/>
                <a:ea typeface="Calibri"/>
                <a:cs typeface="Calibri"/>
                <a:sym typeface="Calibri"/>
              </a:rPr>
              <a:t>M</a:t>
            </a:r>
            <a:r>
              <a:rPr lang="en-GB" sz="1800" b="1">
                <a:latin typeface="Calibri"/>
                <a:ea typeface="Calibri"/>
                <a:cs typeface="Calibri"/>
                <a:sym typeface="Calibri"/>
              </a:rPr>
              <a:t>iss Cooper</a:t>
            </a:r>
            <a:endParaRPr sz="1800" b="1" i="0" u="none" strike="noStrike" cap="none">
              <a:solidFill>
                <a:srgbClr val="000000"/>
              </a:solidFill>
              <a:latin typeface="Calibri"/>
              <a:ea typeface="Calibri"/>
              <a:cs typeface="Calibri"/>
              <a:sym typeface="Calibri"/>
            </a:endParaRPr>
          </a:p>
        </p:txBody>
      </p:sp>
      <p:pic>
        <p:nvPicPr>
          <p:cNvPr id="99" name="Google Shape;99;p3"/>
          <p:cNvPicPr preferRelativeResize="0"/>
          <p:nvPr/>
        </p:nvPicPr>
        <p:blipFill rotWithShape="1">
          <a:blip r:embed="rId6">
            <a:alphaModFix/>
          </a:blip>
          <a:srcRect/>
          <a:stretch/>
        </p:blipFill>
        <p:spPr>
          <a:xfrm>
            <a:off x="6193037" y="2513800"/>
            <a:ext cx="2283549" cy="1830400"/>
          </a:xfrm>
          <a:prstGeom prst="rect">
            <a:avLst/>
          </a:prstGeom>
          <a:noFill/>
          <a:ln>
            <a:noFill/>
          </a:ln>
        </p:spPr>
      </p:pic>
      <p:pic>
        <p:nvPicPr>
          <p:cNvPr id="100" name="Google Shape;100;p3"/>
          <p:cNvPicPr preferRelativeResize="0"/>
          <p:nvPr/>
        </p:nvPicPr>
        <p:blipFill>
          <a:blip r:embed="rId7">
            <a:alphaModFix/>
          </a:blip>
          <a:stretch>
            <a:fillRect/>
          </a:stretch>
        </p:blipFill>
        <p:spPr>
          <a:xfrm>
            <a:off x="3226624" y="2497925"/>
            <a:ext cx="1973522" cy="2111950"/>
          </a:xfrm>
          <a:prstGeom prst="rect">
            <a:avLst/>
          </a:prstGeom>
          <a:noFill/>
          <a:ln>
            <a:noFill/>
          </a:ln>
        </p:spPr>
      </p:pic>
      <p:sp>
        <p:nvSpPr>
          <p:cNvPr id="101" name="Google Shape;101;p3"/>
          <p:cNvSpPr txBox="1"/>
          <p:nvPr/>
        </p:nvSpPr>
        <p:spPr>
          <a:xfrm>
            <a:off x="10034732" y="4784073"/>
            <a:ext cx="177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02" name="Google Shape;102;p3"/>
          <p:cNvSpPr txBox="1"/>
          <p:nvPr/>
        </p:nvSpPr>
        <p:spPr>
          <a:xfrm>
            <a:off x="9644519" y="4784085"/>
            <a:ext cx="177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Calibri"/>
              <a:buNone/>
            </a:pPr>
            <a:r>
              <a:rPr lang="en-GB" sz="1800" b="1">
                <a:latin typeface="Calibri"/>
                <a:ea typeface="Calibri"/>
                <a:cs typeface="Calibri"/>
                <a:sym typeface="Calibri"/>
              </a:rPr>
              <a:t>Mr Amir</a:t>
            </a:r>
            <a:endParaRPr sz="1800" b="1" i="0" u="none" strike="noStrike" cap="none">
              <a:solidFill>
                <a:srgbClr val="000000"/>
              </a:solidFill>
              <a:latin typeface="Calibri"/>
              <a:ea typeface="Calibri"/>
              <a:cs typeface="Calibri"/>
              <a:sym typeface="Calibri"/>
            </a:endParaRPr>
          </a:p>
        </p:txBody>
      </p:sp>
      <p:pic>
        <p:nvPicPr>
          <p:cNvPr id="103" name="Google Shape;103;p3" title="IMG_7618.JPG"/>
          <p:cNvPicPr preferRelativeResize="0"/>
          <p:nvPr/>
        </p:nvPicPr>
        <p:blipFill rotWithShape="1">
          <a:blip r:embed="rId8">
            <a:alphaModFix/>
          </a:blip>
          <a:srcRect t="24237"/>
          <a:stretch/>
        </p:blipFill>
        <p:spPr>
          <a:xfrm>
            <a:off x="9291100" y="2589608"/>
            <a:ext cx="2061777" cy="208287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fa59233f38_0_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109" name="Google Shape;109;g3fa59233f38_0_0"/>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110" name="Google Shape;110;g3fa59233f38_0_0"/>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Our CPS Values</a:t>
            </a:r>
            <a:endParaRPr b="1"/>
          </a:p>
        </p:txBody>
      </p:sp>
      <p:pic>
        <p:nvPicPr>
          <p:cNvPr id="116" name="Google Shape;116;p5"/>
          <p:cNvPicPr preferRelativeResize="0">
            <a:picLocks noGrp="1"/>
          </p:cNvPicPr>
          <p:nvPr>
            <p:ph type="body" idx="1"/>
          </p:nvPr>
        </p:nvPicPr>
        <p:blipFill rotWithShape="1">
          <a:blip r:embed="rId3">
            <a:alphaModFix/>
          </a:blip>
          <a:srcRect/>
          <a:stretch/>
        </p:blipFill>
        <p:spPr>
          <a:xfrm>
            <a:off x="2273844" y="1374832"/>
            <a:ext cx="7297364" cy="4784926"/>
          </a:xfrm>
          <a:prstGeom prst="rect">
            <a:avLst/>
          </a:prstGeom>
          <a:noFill/>
          <a:ln>
            <a:noFill/>
          </a:ln>
        </p:spPr>
      </p:pic>
      <p:pic>
        <p:nvPicPr>
          <p:cNvPr id="117" name="Google Shape;117;p5"/>
          <p:cNvPicPr preferRelativeResize="0"/>
          <p:nvPr/>
        </p:nvPicPr>
        <p:blipFill rotWithShape="1">
          <a:blip r:embed="rId4">
            <a:alphaModFix/>
          </a:blip>
          <a:srcRect/>
          <a:stretch/>
        </p:blipFill>
        <p:spPr>
          <a:xfrm>
            <a:off x="9405459" y="6059950"/>
            <a:ext cx="2658086" cy="640135"/>
          </a:xfrm>
          <a:prstGeom prst="rect">
            <a:avLst/>
          </a:prstGeom>
          <a:noFill/>
          <a:ln>
            <a:noFill/>
          </a:ln>
        </p:spPr>
      </p:pic>
      <p:pic>
        <p:nvPicPr>
          <p:cNvPr id="118" name="Google Shape;118;p5"/>
          <p:cNvPicPr preferRelativeResize="0"/>
          <p:nvPr/>
        </p:nvPicPr>
        <p:blipFill rotWithShape="1">
          <a:blip r:embed="rId5">
            <a:alphaModFix/>
          </a:blip>
          <a:srcRect/>
          <a:stretch/>
        </p:blipFill>
        <p:spPr>
          <a:xfrm>
            <a:off x="128455" y="61970"/>
            <a:ext cx="2261812" cy="2261812"/>
          </a:xfrm>
          <a:prstGeom prst="rect">
            <a:avLst/>
          </a:prstGeom>
          <a:noFill/>
          <a:ln>
            <a:noFill/>
          </a:ln>
        </p:spPr>
      </p:pic>
      <p:pic>
        <p:nvPicPr>
          <p:cNvPr id="119" name="Google Shape;119;p5"/>
          <p:cNvPicPr preferRelativeResize="0"/>
          <p:nvPr/>
        </p:nvPicPr>
        <p:blipFill rotWithShape="1">
          <a:blip r:embed="rId6">
            <a:alphaModFix/>
          </a:blip>
          <a:srcRect/>
          <a:stretch/>
        </p:blipFill>
        <p:spPr>
          <a:xfrm>
            <a:off x="474956" y="4932092"/>
            <a:ext cx="1371719" cy="1127858"/>
          </a:xfrm>
          <a:prstGeom prst="rect">
            <a:avLst/>
          </a:prstGeom>
          <a:noFill/>
          <a:ln>
            <a:noFill/>
          </a:ln>
        </p:spPr>
      </p:pic>
      <p:pic>
        <p:nvPicPr>
          <p:cNvPr id="120" name="Google Shape;120;p5"/>
          <p:cNvPicPr preferRelativeResize="0"/>
          <p:nvPr/>
        </p:nvPicPr>
        <p:blipFill rotWithShape="1">
          <a:blip r:embed="rId7">
            <a:alphaModFix/>
          </a:blip>
          <a:srcRect/>
          <a:stretch/>
        </p:blipFill>
        <p:spPr>
          <a:xfrm>
            <a:off x="4796445" y="3975113"/>
            <a:ext cx="4181846" cy="272497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Our Expectations</a:t>
            </a:r>
            <a:endParaRPr b="1"/>
          </a:p>
        </p:txBody>
      </p:sp>
      <p:pic>
        <p:nvPicPr>
          <p:cNvPr id="126" name="Google Shape;126;p6"/>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27" name="Google Shape;127;p6"/>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28" name="Google Shape;128;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50800" algn="l" rtl="0">
              <a:lnSpc>
                <a:spcPct val="90000"/>
              </a:lnSpc>
              <a:spcBef>
                <a:spcPts val="0"/>
              </a:spcBef>
              <a:spcAft>
                <a:spcPts val="0"/>
              </a:spcAft>
              <a:buClr>
                <a:schemeClr val="dk1"/>
              </a:buClr>
              <a:buSzPts val="2800"/>
              <a:buNone/>
            </a:pPr>
            <a:endParaRPr/>
          </a:p>
          <a:p>
            <a:pPr marL="228600" lvl="0" indent="-228600" algn="l" rtl="0">
              <a:lnSpc>
                <a:spcPct val="90000"/>
              </a:lnSpc>
              <a:spcBef>
                <a:spcPts val="1000"/>
              </a:spcBef>
              <a:spcAft>
                <a:spcPts val="0"/>
              </a:spcAft>
              <a:buClr>
                <a:schemeClr val="dk1"/>
              </a:buClr>
              <a:buSzPts val="2800"/>
              <a:buChar char="•"/>
            </a:pPr>
            <a:r>
              <a:rPr lang="en-GB"/>
              <a:t>Independence (including walking in / out independently)</a:t>
            </a:r>
            <a:endParaRPr/>
          </a:p>
          <a:p>
            <a:pPr marL="228600" lvl="0" indent="-228600" algn="l" rtl="0">
              <a:lnSpc>
                <a:spcPct val="90000"/>
              </a:lnSpc>
              <a:spcBef>
                <a:spcPts val="1000"/>
              </a:spcBef>
              <a:spcAft>
                <a:spcPts val="0"/>
              </a:spcAft>
              <a:buClr>
                <a:schemeClr val="dk1"/>
              </a:buClr>
              <a:buSzPts val="2800"/>
              <a:buChar char="•"/>
            </a:pPr>
            <a:r>
              <a:rPr lang="en-GB"/>
              <a:t>Behaviour - good choices, polite and kind.</a:t>
            </a:r>
            <a:endParaRPr/>
          </a:p>
          <a:p>
            <a:pPr marL="228600" lvl="0" indent="-228600" algn="l" rtl="0">
              <a:lnSpc>
                <a:spcPct val="90000"/>
              </a:lnSpc>
              <a:spcBef>
                <a:spcPts val="1000"/>
              </a:spcBef>
              <a:spcAft>
                <a:spcPts val="0"/>
              </a:spcAft>
              <a:buClr>
                <a:schemeClr val="dk1"/>
              </a:buClr>
              <a:buSzPts val="2800"/>
              <a:buChar char="•"/>
            </a:pPr>
            <a:r>
              <a:rPr lang="en-GB"/>
              <a:t>Smart uniform and ready for learning (KS2 Cold Weather Uniform from Oct half term includes a tie)</a:t>
            </a:r>
            <a:endParaRPr/>
          </a:p>
          <a:p>
            <a:pPr marL="228600" lvl="0" indent="-228600" algn="l" rtl="0">
              <a:lnSpc>
                <a:spcPct val="90000"/>
              </a:lnSpc>
              <a:spcBef>
                <a:spcPts val="1000"/>
              </a:spcBef>
              <a:spcAft>
                <a:spcPts val="0"/>
              </a:spcAft>
              <a:buClr>
                <a:schemeClr val="dk1"/>
              </a:buClr>
              <a:buSzPts val="2800"/>
              <a:buChar char="•"/>
            </a:pPr>
            <a:r>
              <a:rPr lang="en-GB"/>
              <a:t>Birthday books for class library are welcome. Reminder that we don’t give out sweets for allergies and religious reasons.</a:t>
            </a:r>
            <a:endParaRPr/>
          </a:p>
          <a:p>
            <a:pPr marL="228600" lvl="0" indent="-50800" algn="l" rtl="0">
              <a:lnSpc>
                <a:spcPct val="90000"/>
              </a:lnSpc>
              <a:spcBef>
                <a:spcPts val="1000"/>
              </a:spcBef>
              <a:spcAft>
                <a:spcPts val="0"/>
              </a:spcAft>
              <a:buClr>
                <a:schemeClr val="dk1"/>
              </a:buClr>
              <a:buSzPts val="28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7"/>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Attendance and Punctuality</a:t>
            </a:r>
            <a:endParaRPr b="1"/>
          </a:p>
        </p:txBody>
      </p:sp>
      <p:pic>
        <p:nvPicPr>
          <p:cNvPr id="134" name="Google Shape;134;p7"/>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35" name="Google Shape;135;p7"/>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36" name="Google Shape;136;p7"/>
          <p:cNvSpPr txBox="1">
            <a:spLocks noGrp="1"/>
          </p:cNvSpPr>
          <p:nvPr>
            <p:ph type="body" idx="1"/>
          </p:nvPr>
        </p:nvSpPr>
        <p:spPr>
          <a:xfrm>
            <a:off x="838200" y="2036625"/>
            <a:ext cx="10515600" cy="4394100"/>
          </a:xfrm>
          <a:prstGeom prst="rect">
            <a:avLst/>
          </a:prstGeom>
          <a:noFill/>
          <a:ln>
            <a:noFill/>
          </a:ln>
        </p:spPr>
        <p:txBody>
          <a:bodyPr spcFirstLastPara="1" wrap="square" lIns="91425" tIns="45700" rIns="91425" bIns="45700" anchor="t" anchorCtr="0">
            <a:noAutofit/>
          </a:bodyPr>
          <a:lstStyle/>
          <a:p>
            <a:pPr marL="457200" lvl="0" indent="-387350" algn="l" rtl="0">
              <a:spcBef>
                <a:spcPts val="1000"/>
              </a:spcBef>
              <a:spcAft>
                <a:spcPts val="0"/>
              </a:spcAft>
              <a:buSzPts val="2500"/>
              <a:buChar char="•"/>
            </a:pPr>
            <a:r>
              <a:rPr lang="en-GB" sz="2500"/>
              <a:t>Punctuality is important</a:t>
            </a:r>
            <a:endParaRPr sz="2500"/>
          </a:p>
          <a:p>
            <a:pPr marL="457200" lvl="0" indent="-387350" algn="l" rtl="0">
              <a:spcBef>
                <a:spcPts val="0"/>
              </a:spcBef>
              <a:spcAft>
                <a:spcPts val="0"/>
              </a:spcAft>
              <a:buSzPts val="2500"/>
              <a:buChar char="•"/>
            </a:pPr>
            <a:r>
              <a:rPr lang="en-GB" sz="2500"/>
              <a:t>The school gates open at 8.35am and learning starts promptly at 8.45am with a learning task and interventions (this could include giving feedback on previous lesson so misconceptions are addressed)</a:t>
            </a:r>
            <a:endParaRPr sz="2500"/>
          </a:p>
          <a:p>
            <a:pPr marL="457200" lvl="0" indent="-387350" algn="l" rtl="0">
              <a:spcBef>
                <a:spcPts val="0"/>
              </a:spcBef>
              <a:spcAft>
                <a:spcPts val="0"/>
              </a:spcAft>
              <a:buSzPts val="2500"/>
              <a:buChar char="•"/>
            </a:pPr>
            <a:r>
              <a:rPr lang="en-GB" sz="2500"/>
              <a:t>Children who are late will miss learning, the outline of the day, a positive calm start to the day and can have self-esteem/social skills impacted</a:t>
            </a:r>
            <a:endParaRPr sz="2500"/>
          </a:p>
          <a:p>
            <a:pPr marL="457200" lvl="0" indent="-387350" algn="l" rtl="0">
              <a:spcBef>
                <a:spcPts val="0"/>
              </a:spcBef>
              <a:spcAft>
                <a:spcPts val="0"/>
              </a:spcAft>
              <a:buSzPts val="2500"/>
              <a:buChar char="•"/>
            </a:pPr>
            <a:r>
              <a:rPr lang="en-GB" sz="2500"/>
              <a:t>Too many of our children are regularly missing school – the government expects a minimum of 96% attendance</a:t>
            </a:r>
            <a:endParaRPr sz="2500"/>
          </a:p>
          <a:p>
            <a:pPr marL="457200" lvl="0" indent="-387350" algn="l" rtl="0">
              <a:spcBef>
                <a:spcPts val="0"/>
              </a:spcBef>
              <a:spcAft>
                <a:spcPts val="0"/>
              </a:spcAft>
              <a:buSzPts val="2500"/>
              <a:buChar char="•"/>
            </a:pPr>
            <a:r>
              <a:rPr lang="en-GB" sz="2500" i="1"/>
              <a:t>Missing learning leaves children vulnerable to falling behind. Children with poor attendance tend to achieve less in both primary and secondary school </a:t>
            </a:r>
            <a:r>
              <a:rPr lang="en-GB" sz="2500"/>
              <a:t>(DfE)</a:t>
            </a:r>
            <a:endParaRPr sz="2500"/>
          </a:p>
          <a:p>
            <a:pPr marL="457200" lvl="0" indent="0" algn="l" rtl="0">
              <a:lnSpc>
                <a:spcPct val="90000"/>
              </a:lnSpc>
              <a:spcBef>
                <a:spcPts val="1000"/>
              </a:spcBef>
              <a:spcAft>
                <a:spcPts val="0"/>
              </a:spcAft>
              <a:buNone/>
            </a:pPr>
            <a:endParaRPr sz="25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g3fa59233f38_0_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142" name="Google Shape;142;g3fa59233f38_0_6"/>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143" name="Google Shape;143;g3fa59233f38_0_6"/>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8"/>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Attendance Protocol</a:t>
            </a:r>
            <a:endParaRPr b="1"/>
          </a:p>
        </p:txBody>
      </p:sp>
      <p:pic>
        <p:nvPicPr>
          <p:cNvPr id="149" name="Google Shape;149;p8"/>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50" name="Google Shape;150;p8"/>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51" name="Google Shape;151;p8"/>
          <p:cNvSpPr txBox="1">
            <a:spLocks noGrp="1"/>
          </p:cNvSpPr>
          <p:nvPr>
            <p:ph type="body" idx="1"/>
          </p:nvPr>
        </p:nvSpPr>
        <p:spPr>
          <a:xfrm>
            <a:off x="838200" y="2461917"/>
            <a:ext cx="10515600" cy="4140300"/>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90000"/>
              </a:lnSpc>
              <a:spcBef>
                <a:spcPts val="0"/>
              </a:spcBef>
              <a:spcAft>
                <a:spcPts val="0"/>
              </a:spcAft>
              <a:buClr>
                <a:schemeClr val="dk1"/>
              </a:buClr>
              <a:buSzPts val="2400"/>
              <a:buChar char="•"/>
            </a:pPr>
            <a:r>
              <a:rPr lang="en-GB" sz="2400"/>
              <a:t>Contact the office via phone or email if your child is absent. If we do not hear from you, our absence protocol is triggered and you will be contacted for safeguarding purposes </a:t>
            </a:r>
            <a:endParaRPr/>
          </a:p>
          <a:p>
            <a:pPr marL="228600" lvl="0" indent="-228600" algn="l" rtl="0">
              <a:lnSpc>
                <a:spcPct val="90000"/>
              </a:lnSpc>
              <a:spcBef>
                <a:spcPts val="1000"/>
              </a:spcBef>
              <a:spcAft>
                <a:spcPts val="0"/>
              </a:spcAft>
              <a:buClr>
                <a:schemeClr val="dk1"/>
              </a:buClr>
              <a:buSzPts val="2400"/>
              <a:buChar char="•"/>
            </a:pPr>
            <a:r>
              <a:rPr lang="en-GB" sz="2400"/>
              <a:t>CPS follows NHS guidance (the ‘48 hour rule’): </a:t>
            </a:r>
            <a:r>
              <a:rPr lang="en-GB" sz="2400" i="1"/>
              <a:t>“Children with diarrhoea or vomiting should stay away from school until they have not been sick or had diarrhoea for at least 2 days (48 hours)”</a:t>
            </a:r>
            <a:endParaRPr sz="2400"/>
          </a:p>
          <a:p>
            <a:pPr marL="228600" lvl="0" indent="-228600" algn="l" rtl="0">
              <a:lnSpc>
                <a:spcPct val="90000"/>
              </a:lnSpc>
              <a:spcBef>
                <a:spcPts val="1000"/>
              </a:spcBef>
              <a:spcAft>
                <a:spcPts val="0"/>
              </a:spcAft>
              <a:buClr>
                <a:schemeClr val="dk1"/>
              </a:buClr>
              <a:buSzPts val="2400"/>
              <a:buChar char="•"/>
            </a:pPr>
            <a:r>
              <a:rPr lang="en-GB" sz="2400"/>
              <a:t>Attendance is monitored closely by the school and the LA Inclusion Officer</a:t>
            </a:r>
            <a:endParaRPr/>
          </a:p>
          <a:p>
            <a:pPr marL="228600" lvl="0" indent="-228600" algn="l" rtl="0">
              <a:lnSpc>
                <a:spcPct val="90000"/>
              </a:lnSpc>
              <a:spcBef>
                <a:spcPts val="1000"/>
              </a:spcBef>
              <a:spcAft>
                <a:spcPts val="0"/>
              </a:spcAft>
              <a:buClr>
                <a:schemeClr val="dk1"/>
              </a:buClr>
              <a:buSzPts val="2400"/>
              <a:buChar char="•"/>
            </a:pPr>
            <a:r>
              <a:rPr lang="en-GB" sz="2400"/>
              <a:t>Attendance below 90% is classed as ‘Persistent Absence’ and will result in a referral to the LA Inclusion Officer. </a:t>
            </a:r>
            <a:r>
              <a:rPr lang="en-GB" sz="2400">
                <a:latin typeface="Arial"/>
                <a:ea typeface="Arial"/>
                <a:cs typeface="Arial"/>
                <a:sym typeface="Arial"/>
              </a:rPr>
              <a:t>•</a:t>
            </a:r>
            <a:r>
              <a:rPr lang="en-GB" sz="2400"/>
              <a:t>This may also result in a penalty notice or prosecution</a:t>
            </a:r>
            <a:endParaRPr sz="2400"/>
          </a:p>
          <a:p>
            <a:pPr marL="228600" lvl="0" indent="-50800" algn="l" rtl="0">
              <a:lnSpc>
                <a:spcPct val="90000"/>
              </a:lnSpc>
              <a:spcBef>
                <a:spcPts val="1000"/>
              </a:spcBef>
              <a:spcAft>
                <a:spcPts val="0"/>
              </a:spcAft>
              <a:buClr>
                <a:schemeClr val="dk1"/>
              </a:buClr>
              <a:buSzPts val="2800"/>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9"/>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endParaRPr b="1"/>
          </a:p>
        </p:txBody>
      </p:sp>
      <p:pic>
        <p:nvPicPr>
          <p:cNvPr id="157" name="Google Shape;157;p9"/>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58" name="Google Shape;158;p9"/>
          <p:cNvPicPr preferRelativeResize="0"/>
          <p:nvPr/>
        </p:nvPicPr>
        <p:blipFill rotWithShape="1">
          <a:blip r:embed="rId4">
            <a:alphaModFix/>
          </a:blip>
          <a:srcRect/>
          <a:stretch/>
        </p:blipFill>
        <p:spPr>
          <a:xfrm>
            <a:off x="128455" y="61970"/>
            <a:ext cx="2261812" cy="2261812"/>
          </a:xfrm>
          <a:prstGeom prst="rect">
            <a:avLst/>
          </a:prstGeom>
          <a:noFill/>
          <a:ln>
            <a:noFill/>
          </a:ln>
        </p:spPr>
      </p:pic>
      <p:pic>
        <p:nvPicPr>
          <p:cNvPr id="159" name="Google Shape;159;p9"/>
          <p:cNvPicPr preferRelativeResize="0">
            <a:picLocks noGrp="1"/>
          </p:cNvPicPr>
          <p:nvPr>
            <p:ph type="body" idx="1"/>
          </p:nvPr>
        </p:nvPicPr>
        <p:blipFill rotWithShape="1">
          <a:blip r:embed="rId5">
            <a:alphaModFix/>
          </a:blip>
          <a:srcRect/>
          <a:stretch/>
        </p:blipFill>
        <p:spPr>
          <a:xfrm>
            <a:off x="2188144" y="231487"/>
            <a:ext cx="8546358" cy="582846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0"/>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Timetable</a:t>
            </a:r>
            <a:endParaRPr b="1"/>
          </a:p>
        </p:txBody>
      </p:sp>
      <p:pic>
        <p:nvPicPr>
          <p:cNvPr id="165" name="Google Shape;165;p10"/>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66" name="Google Shape;166;p10"/>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67" name="Google Shape;167;p10"/>
          <p:cNvSpPr txBox="1"/>
          <p:nvPr/>
        </p:nvSpPr>
        <p:spPr>
          <a:xfrm>
            <a:off x="433075" y="1985779"/>
            <a:ext cx="9716100" cy="4386000"/>
          </a:xfrm>
          <a:prstGeom prst="rect">
            <a:avLst/>
          </a:prstGeom>
          <a:noFill/>
          <a:ln>
            <a:noFill/>
          </a:ln>
        </p:spPr>
        <p:txBody>
          <a:bodyPr spcFirstLastPara="1" wrap="square" lIns="91425" tIns="45700" rIns="91425" bIns="45700" anchor="t" anchorCtr="0">
            <a:noAutofit/>
          </a:bodyPr>
          <a:lstStyle/>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PE is on Monday (outside) and Friday (inside). Children should come to school in their PE kit. We send PE &amp; Swimming timetables half termly</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Our swimming blocks are in Autumn 2 and Spring 2. Children should wear PE kit on a swimming day</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Children should change back into uniform after a morning club</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Home learning is set via Google Classroom – every Friday.</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Enrichment will be every </a:t>
            </a:r>
            <a:r>
              <a:rPr lang="en-GB" sz="2400" b="1">
                <a:solidFill>
                  <a:srgbClr val="70AD47"/>
                </a:solidFill>
                <a:latin typeface="Calibri"/>
                <a:ea typeface="Calibri"/>
                <a:cs typeface="Calibri"/>
                <a:sym typeface="Calibri"/>
              </a:rPr>
              <a:t>Tuesday</a:t>
            </a:r>
            <a:r>
              <a:rPr lang="en-GB" sz="2400">
                <a:solidFill>
                  <a:schemeClr val="dk1"/>
                </a:solidFill>
                <a:latin typeface="Calibri"/>
                <a:ea typeface="Calibri"/>
                <a:cs typeface="Calibri"/>
                <a:sym typeface="Calibri"/>
              </a:rPr>
              <a:t> this term. Rowan Class- Music and Drama. Beech Class – DT Terrific Textiles.</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latin typeface="Calibri"/>
                <a:ea typeface="Calibri"/>
                <a:cs typeface="Calibri"/>
                <a:sym typeface="Calibri"/>
              </a:rPr>
              <a:t>At the end of enrichment blocks for music &amp; drama, families will have the opportunity to come into school to share the children’s learning</a:t>
            </a:r>
            <a:endParaRPr sz="2400">
              <a:solidFill>
                <a:schemeClr val="dk1"/>
              </a:solidFill>
              <a:latin typeface="Calibri"/>
              <a:ea typeface="Calibri"/>
              <a:cs typeface="Calibri"/>
              <a:sym typeface="Calibri"/>
            </a:endParaRPr>
          </a:p>
          <a:p>
            <a:pPr marL="457200" marR="0" lvl="0" indent="0" algn="l" rtl="0">
              <a:lnSpc>
                <a:spcPct val="90000"/>
              </a:lnSpc>
              <a:spcBef>
                <a:spcPts val="1000"/>
              </a:spcBef>
              <a:spcAft>
                <a:spcPts val="0"/>
              </a:spcAft>
              <a:buNone/>
            </a:pPr>
            <a:endParaRPr sz="24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1"/>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Home Learning</a:t>
            </a:r>
            <a:endParaRPr b="1"/>
          </a:p>
        </p:txBody>
      </p:sp>
      <p:pic>
        <p:nvPicPr>
          <p:cNvPr id="173" name="Google Shape;173;p11"/>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74" name="Google Shape;174;p11"/>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75" name="Google Shape;175;p11"/>
          <p:cNvSpPr txBox="1">
            <a:spLocks noGrp="1"/>
          </p:cNvSpPr>
          <p:nvPr>
            <p:ph type="body" idx="1"/>
          </p:nvPr>
        </p:nvSpPr>
        <p:spPr>
          <a:xfrm>
            <a:off x="696884" y="2028679"/>
            <a:ext cx="10515600" cy="4351338"/>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90000"/>
              </a:lnSpc>
              <a:spcBef>
                <a:spcPts val="0"/>
              </a:spcBef>
              <a:spcAft>
                <a:spcPts val="0"/>
              </a:spcAft>
              <a:buClr>
                <a:schemeClr val="dk1"/>
              </a:buClr>
              <a:buSzPts val="2800"/>
              <a:buChar char="•"/>
            </a:pPr>
            <a:r>
              <a:rPr lang="en-GB"/>
              <a:t>Mathematics and English home learning set on a Friday, completed by Wednesday</a:t>
            </a:r>
            <a:endParaRPr/>
          </a:p>
          <a:p>
            <a:pPr marL="228600" lvl="0" indent="-228600" algn="l" rtl="0">
              <a:lnSpc>
                <a:spcPct val="90000"/>
              </a:lnSpc>
              <a:spcBef>
                <a:spcPts val="1000"/>
              </a:spcBef>
              <a:spcAft>
                <a:spcPts val="0"/>
              </a:spcAft>
              <a:buClr>
                <a:schemeClr val="dk1"/>
              </a:buClr>
              <a:buSzPts val="2800"/>
              <a:buChar char="•"/>
            </a:pPr>
            <a:r>
              <a:rPr lang="en-GB"/>
              <a:t>Doodle Maths assignment is set to embed small step learning </a:t>
            </a:r>
            <a:endParaRPr/>
          </a:p>
          <a:p>
            <a:pPr marL="228600" lvl="0" indent="-178435" algn="l" rtl="0">
              <a:lnSpc>
                <a:spcPct val="90000"/>
              </a:lnSpc>
              <a:spcBef>
                <a:spcPts val="1000"/>
              </a:spcBef>
              <a:spcAft>
                <a:spcPts val="0"/>
              </a:spcAft>
              <a:buSzPts val="1800"/>
              <a:buChar char="•"/>
            </a:pPr>
            <a:r>
              <a:rPr lang="en-GB"/>
              <a:t>Doodle English assignment alternates between comprehension skills and grammar</a:t>
            </a:r>
            <a:endParaRPr/>
          </a:p>
          <a:p>
            <a:pPr marL="228600" lvl="0" indent="-228600" algn="l" rtl="0">
              <a:lnSpc>
                <a:spcPct val="90000"/>
              </a:lnSpc>
              <a:spcBef>
                <a:spcPts val="1000"/>
              </a:spcBef>
              <a:spcAft>
                <a:spcPts val="0"/>
              </a:spcAft>
              <a:buClr>
                <a:schemeClr val="dk1"/>
              </a:buClr>
              <a:buSzPts val="2800"/>
              <a:buChar char="•"/>
            </a:pPr>
            <a:r>
              <a:rPr lang="en-GB"/>
              <a:t>Home learning club once a week offers children safe space and support to complete home learning</a:t>
            </a:r>
            <a:endParaRPr/>
          </a:p>
          <a:p>
            <a:pPr marL="228600" lvl="0" indent="-228600" algn="l" rtl="0">
              <a:lnSpc>
                <a:spcPct val="90000"/>
              </a:lnSpc>
              <a:spcBef>
                <a:spcPts val="1000"/>
              </a:spcBef>
              <a:spcAft>
                <a:spcPts val="0"/>
              </a:spcAft>
              <a:buClr>
                <a:schemeClr val="dk1"/>
              </a:buClr>
              <a:buSzPts val="2800"/>
              <a:buChar char="•"/>
            </a:pPr>
            <a:r>
              <a:rPr lang="en-GB"/>
              <a:t>Weekly spelling quiz on a Friday. The children are tested on 7 current spellings and 3 from previous weeks</a:t>
            </a:r>
            <a:endParaRPr/>
          </a:p>
          <a:p>
            <a:pPr marL="228600" lvl="0" indent="-228600" algn="l" rtl="0">
              <a:lnSpc>
                <a:spcPct val="90000"/>
              </a:lnSpc>
              <a:spcBef>
                <a:spcPts val="1000"/>
              </a:spcBef>
              <a:spcAft>
                <a:spcPts val="0"/>
              </a:spcAft>
              <a:buClr>
                <a:schemeClr val="dk1"/>
              </a:buClr>
              <a:buSzPts val="2800"/>
              <a:buChar char="•"/>
            </a:pPr>
            <a:r>
              <a:rPr lang="en-GB"/>
              <a:t>Useful websites – TTRockstars and Doodle Tables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2"/>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Online Safety</a:t>
            </a:r>
            <a:endParaRPr b="1"/>
          </a:p>
        </p:txBody>
      </p:sp>
      <p:pic>
        <p:nvPicPr>
          <p:cNvPr id="181" name="Google Shape;181;p12"/>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82" name="Google Shape;182;p12"/>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83" name="Google Shape;183;p12"/>
          <p:cNvSpPr txBox="1">
            <a:spLocks noGrp="1"/>
          </p:cNvSpPr>
          <p:nvPr>
            <p:ph type="body" idx="1"/>
          </p:nvPr>
        </p:nvSpPr>
        <p:spPr>
          <a:xfrm>
            <a:off x="625871" y="1861343"/>
            <a:ext cx="10515600" cy="4351200"/>
          </a:xfrm>
          <a:prstGeom prst="rect">
            <a:avLst/>
          </a:prstGeom>
          <a:noFill/>
          <a:ln>
            <a:noFill/>
          </a:ln>
        </p:spPr>
        <p:txBody>
          <a:bodyPr spcFirstLastPara="1" wrap="square" lIns="91425" tIns="45700" rIns="91425" bIns="45700" anchor="t" anchorCtr="0">
            <a:normAutofit fontScale="25000" lnSpcReduction="20000"/>
          </a:bodyPr>
          <a:lstStyle/>
          <a:p>
            <a:pPr marL="457200" lvl="0" indent="-406400" algn="l" rtl="0">
              <a:spcBef>
                <a:spcPts val="1000"/>
              </a:spcBef>
              <a:spcAft>
                <a:spcPts val="0"/>
              </a:spcAft>
              <a:buSzPct val="100000"/>
              <a:buChar char="•"/>
            </a:pPr>
            <a:r>
              <a:rPr lang="en-GB" sz="11200"/>
              <a:t>Taught explicitly through our PSHEE and Computing curriculum, plus regular discussion and direct teaching whenever Chromebooks are used</a:t>
            </a:r>
            <a:endParaRPr sz="11200"/>
          </a:p>
          <a:p>
            <a:pPr marL="457200" lvl="0" indent="-406400" algn="l" rtl="0">
              <a:spcBef>
                <a:spcPts val="0"/>
              </a:spcBef>
              <a:spcAft>
                <a:spcPts val="0"/>
              </a:spcAft>
              <a:buSzPct val="100000"/>
              <a:buChar char="•"/>
            </a:pPr>
            <a:r>
              <a:rPr lang="en-GB" sz="11200"/>
              <a:t>Consider children’s online access</a:t>
            </a:r>
            <a:endParaRPr sz="11200"/>
          </a:p>
          <a:p>
            <a:pPr marL="457200" lvl="0" indent="-406400" algn="l" rtl="0">
              <a:spcBef>
                <a:spcPts val="0"/>
              </a:spcBef>
              <a:spcAft>
                <a:spcPts val="0"/>
              </a:spcAft>
              <a:buSzPct val="100000"/>
              <a:buChar char="•"/>
            </a:pPr>
            <a:r>
              <a:rPr lang="en-GB" sz="11200"/>
              <a:t>4 Cs: Content, Contact, Conduct and Commerce</a:t>
            </a:r>
            <a:endParaRPr sz="11200"/>
          </a:p>
          <a:p>
            <a:pPr marL="457200" lvl="0" indent="-406400" algn="l" rtl="0">
              <a:spcBef>
                <a:spcPts val="0"/>
              </a:spcBef>
              <a:spcAft>
                <a:spcPts val="0"/>
              </a:spcAft>
              <a:buSzPct val="100000"/>
              <a:buChar char="•"/>
            </a:pPr>
            <a:r>
              <a:rPr lang="en-GB" sz="11200"/>
              <a:t>Social media: many apps have a minimum age use e.g. WhatsApp is 16 years old.</a:t>
            </a:r>
            <a:endParaRPr sz="11200"/>
          </a:p>
          <a:p>
            <a:pPr marL="457200" lvl="0" indent="-406400" algn="l" rtl="0">
              <a:spcBef>
                <a:spcPts val="0"/>
              </a:spcBef>
              <a:spcAft>
                <a:spcPts val="0"/>
              </a:spcAft>
              <a:buSzPct val="100000"/>
              <a:buChar char="•"/>
            </a:pPr>
            <a:r>
              <a:rPr lang="en-GB" sz="11200"/>
              <a:t>Check privacy settings and monitor usage</a:t>
            </a:r>
            <a:endParaRPr sz="11200"/>
          </a:p>
          <a:p>
            <a:pPr marL="457200" lvl="0" indent="-406400" algn="l" rtl="0">
              <a:spcBef>
                <a:spcPts val="0"/>
              </a:spcBef>
              <a:spcAft>
                <a:spcPts val="0"/>
              </a:spcAft>
              <a:buSzPct val="100000"/>
              <a:buChar char="•"/>
            </a:pPr>
            <a:r>
              <a:rPr lang="en-GB" sz="11200"/>
              <a:t>Where are devices stored? Is there unlimited access e.g. in bedrooms?</a:t>
            </a:r>
            <a:endParaRPr sz="11200"/>
          </a:p>
          <a:p>
            <a:pPr marL="457200" lvl="0" indent="-406400" algn="l" rtl="0">
              <a:spcBef>
                <a:spcPts val="0"/>
              </a:spcBef>
              <a:spcAft>
                <a:spcPts val="0"/>
              </a:spcAft>
              <a:buSzPct val="100000"/>
              <a:buChar char="•"/>
            </a:pPr>
            <a:r>
              <a:rPr lang="en-GB" sz="11200"/>
              <a:t>Speak to school staff if you have concerns or need support</a:t>
            </a:r>
            <a:endParaRPr sz="11200"/>
          </a:p>
          <a:p>
            <a:pPr marL="457200" lvl="0" indent="-406400" algn="l" rtl="0">
              <a:spcBef>
                <a:spcPts val="0"/>
              </a:spcBef>
              <a:spcAft>
                <a:spcPts val="0"/>
              </a:spcAft>
              <a:buSzPct val="100000"/>
              <a:buChar char="•"/>
            </a:pPr>
            <a:r>
              <a:rPr lang="en-GB" sz="11200">
                <a:solidFill>
                  <a:srgbClr val="FF0000"/>
                </a:solidFill>
              </a:rPr>
              <a:t>We are Smartphone free – children in Y6 may bring a ‘brick’ phone into school</a:t>
            </a:r>
            <a:endParaRPr sz="11200">
              <a:solidFill>
                <a:srgbClr val="FF0000"/>
              </a:solidFill>
            </a:endParaRPr>
          </a:p>
          <a:p>
            <a:pPr marL="457200" lvl="0" indent="0" algn="l" rtl="0">
              <a:lnSpc>
                <a:spcPct val="90000"/>
              </a:lnSpc>
              <a:spcBef>
                <a:spcPts val="0"/>
              </a:spcBef>
              <a:spcAft>
                <a:spcPts val="0"/>
              </a:spcAft>
              <a:buNone/>
            </a:pPr>
            <a:endParaRPr sz="11200"/>
          </a:p>
          <a:p>
            <a:pPr marL="228600" lvl="0" indent="-50800" algn="l" rtl="0">
              <a:lnSpc>
                <a:spcPct val="90000"/>
              </a:lnSpc>
              <a:spcBef>
                <a:spcPts val="1000"/>
              </a:spcBef>
              <a:spcAft>
                <a:spcPts val="0"/>
              </a:spcAft>
              <a:buClr>
                <a:schemeClr val="dk1"/>
              </a:buClr>
              <a:buSzPts val="700"/>
              <a:buNone/>
            </a:pPr>
            <a:endParaRPr sz="11200"/>
          </a:p>
          <a:p>
            <a:pPr marL="228600" lvl="0" indent="-50800" algn="l" rtl="0">
              <a:lnSpc>
                <a:spcPct val="90000"/>
              </a:lnSpc>
              <a:spcBef>
                <a:spcPts val="1000"/>
              </a:spcBef>
              <a:spcAft>
                <a:spcPts val="0"/>
              </a:spcAft>
              <a:buClr>
                <a:schemeClr val="dk1"/>
              </a:buClr>
              <a:buSzPct val="100000"/>
              <a:buNone/>
            </a:pPr>
            <a:endParaRPr/>
          </a:p>
          <a:p>
            <a:pPr marL="228600" lvl="0" indent="-50800" algn="l" rtl="0">
              <a:lnSpc>
                <a:spcPct val="90000"/>
              </a:lnSpc>
              <a:spcBef>
                <a:spcPts val="1000"/>
              </a:spcBef>
              <a:spcAft>
                <a:spcPts val="0"/>
              </a:spcAft>
              <a:buClr>
                <a:schemeClr val="dk1"/>
              </a:buClr>
              <a:buSzPct val="100000"/>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3f8c50d4769_2_1"/>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b="1">
                <a:latin typeface="Arial"/>
                <a:ea typeface="Arial"/>
                <a:cs typeface="Arial"/>
                <a:sym typeface="Arial"/>
              </a:rPr>
              <a:t>Online Safety </a:t>
            </a:r>
            <a:r>
              <a:rPr lang="en-GB" b="1">
                <a:solidFill>
                  <a:srgbClr val="FF0000"/>
                </a:solidFill>
                <a:latin typeface="Arial"/>
                <a:ea typeface="Arial"/>
                <a:cs typeface="Arial"/>
                <a:sym typeface="Arial"/>
              </a:rPr>
              <a:t>(this will be sent out in a newsletter)</a:t>
            </a:r>
            <a:r>
              <a:rPr lang="en-GB" sz="1100">
                <a:latin typeface="Arial"/>
                <a:ea typeface="Arial"/>
                <a:cs typeface="Arial"/>
                <a:sym typeface="Arial"/>
              </a:rPr>
              <a:t> </a:t>
            </a:r>
            <a:endParaRPr/>
          </a:p>
        </p:txBody>
      </p:sp>
      <p:sp>
        <p:nvSpPr>
          <p:cNvPr id="189" name="Google Shape;189;g3f8c50d4769_2_1"/>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190" name="Google Shape;190;g3f8c50d4769_2_1"/>
          <p:cNvPicPr preferRelativeResize="0"/>
          <p:nvPr/>
        </p:nvPicPr>
        <p:blipFill>
          <a:blip r:embed="rId3">
            <a:alphaModFix/>
          </a:blip>
          <a:stretch>
            <a:fillRect/>
          </a:stretch>
        </p:blipFill>
        <p:spPr>
          <a:xfrm>
            <a:off x="0" y="1127760"/>
            <a:ext cx="12192000" cy="460248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13"/>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Reading</a:t>
            </a:r>
            <a:endParaRPr b="1"/>
          </a:p>
        </p:txBody>
      </p:sp>
      <p:pic>
        <p:nvPicPr>
          <p:cNvPr id="196" name="Google Shape;196;p13"/>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197" name="Google Shape;197;p13"/>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198" name="Google Shape;198;p13"/>
          <p:cNvSpPr txBox="1">
            <a:spLocks noGrp="1"/>
          </p:cNvSpPr>
          <p:nvPr>
            <p:ph type="body" idx="1"/>
          </p:nvPr>
        </p:nvSpPr>
        <p:spPr>
          <a:xfrm>
            <a:off x="738447" y="2189227"/>
            <a:ext cx="10515600" cy="4351200"/>
          </a:xfrm>
          <a:prstGeom prst="rect">
            <a:avLst/>
          </a:prstGeom>
          <a:noFill/>
          <a:ln>
            <a:noFill/>
          </a:ln>
        </p:spPr>
        <p:txBody>
          <a:bodyPr spcFirstLastPara="1" wrap="square" lIns="91425" tIns="45700" rIns="91425" bIns="45700" anchor="t" anchorCtr="0">
            <a:noAutofit/>
          </a:bodyPr>
          <a:lstStyle/>
          <a:p>
            <a:pPr marL="457200" lvl="0" indent="-425450" algn="l" rtl="0">
              <a:lnSpc>
                <a:spcPct val="80000"/>
              </a:lnSpc>
              <a:spcBef>
                <a:spcPts val="1000"/>
              </a:spcBef>
              <a:spcAft>
                <a:spcPts val="0"/>
              </a:spcAft>
              <a:buSzPts val="3100"/>
              <a:buChar char="•"/>
            </a:pPr>
            <a:r>
              <a:rPr lang="en-GB" sz="3100"/>
              <a:t>Importance of reading AND reading aloud</a:t>
            </a:r>
            <a:endParaRPr sz="3100"/>
          </a:p>
          <a:p>
            <a:pPr marL="457200" lvl="0" indent="-425450" algn="l" rtl="0">
              <a:lnSpc>
                <a:spcPct val="80000"/>
              </a:lnSpc>
              <a:spcBef>
                <a:spcPts val="0"/>
              </a:spcBef>
              <a:spcAft>
                <a:spcPts val="0"/>
              </a:spcAft>
              <a:buSzPts val="3100"/>
              <a:buChar char="•"/>
            </a:pPr>
            <a:r>
              <a:rPr lang="en-GB" sz="3100"/>
              <a:t>Please don’t use reading records for messages (Messages should be given to office in person or via email)</a:t>
            </a:r>
            <a:endParaRPr sz="3100"/>
          </a:p>
          <a:p>
            <a:pPr marL="457200" lvl="0" indent="-425450" algn="l" rtl="0">
              <a:lnSpc>
                <a:spcPct val="80000"/>
              </a:lnSpc>
              <a:spcBef>
                <a:spcPts val="0"/>
              </a:spcBef>
              <a:spcAft>
                <a:spcPts val="0"/>
              </a:spcAft>
              <a:buSzPts val="3100"/>
              <a:buChar char="•"/>
            </a:pPr>
            <a:r>
              <a:rPr lang="en-GB" sz="3100"/>
              <a:t>School adults record in green pen</a:t>
            </a:r>
            <a:endParaRPr sz="3100"/>
          </a:p>
          <a:p>
            <a:pPr marL="457200" lvl="0" indent="-425450" algn="l" rtl="0">
              <a:lnSpc>
                <a:spcPct val="80000"/>
              </a:lnSpc>
              <a:spcBef>
                <a:spcPts val="0"/>
              </a:spcBef>
              <a:spcAft>
                <a:spcPts val="0"/>
              </a:spcAft>
              <a:buSzPts val="3100"/>
              <a:buChar char="•"/>
            </a:pPr>
            <a:r>
              <a:rPr lang="en-GB" sz="3100"/>
              <a:t>Reading expectations</a:t>
            </a:r>
            <a:endParaRPr sz="3100"/>
          </a:p>
          <a:p>
            <a:pPr marL="457200" lvl="0" indent="-425450" algn="l" rtl="0">
              <a:lnSpc>
                <a:spcPct val="80000"/>
              </a:lnSpc>
              <a:spcBef>
                <a:spcPts val="0"/>
              </a:spcBef>
              <a:spcAft>
                <a:spcPts val="0"/>
              </a:spcAft>
              <a:buSzPts val="3100"/>
              <a:buChar char="•"/>
            </a:pPr>
            <a:r>
              <a:rPr lang="en-GB" sz="3100"/>
              <a:t>AR quizzing at home - </a:t>
            </a:r>
            <a:r>
              <a:rPr lang="en-GB" sz="1200" u="sng">
                <a:solidFill>
                  <a:schemeClr val="hlink"/>
                </a:solidFill>
                <a:hlinkClick r:id="rId5"/>
              </a:rPr>
              <a:t>https://login.renaissance.com/12d2c6ee-7da9-4291-af81-9f099f5b3870?state=172c85fd-9ebc-495d-a51d-1aaf94c4c319</a:t>
            </a:r>
            <a:endParaRPr sz="3100"/>
          </a:p>
          <a:p>
            <a:pPr marL="457200" lvl="0" indent="-425450" algn="l" rtl="0">
              <a:lnSpc>
                <a:spcPct val="80000"/>
              </a:lnSpc>
              <a:spcBef>
                <a:spcPts val="0"/>
              </a:spcBef>
              <a:spcAft>
                <a:spcPts val="0"/>
              </a:spcAft>
              <a:buSzPts val="3100"/>
              <a:buChar char="•"/>
            </a:pPr>
            <a:r>
              <a:rPr lang="en-GB" sz="3100"/>
              <a:t>All children visit library once weekly - to ensure range of genres and challenge.</a:t>
            </a:r>
            <a:endParaRPr sz="3100"/>
          </a:p>
          <a:p>
            <a:pPr marL="457200" lvl="0" indent="0" algn="l" rtl="0">
              <a:lnSpc>
                <a:spcPct val="80000"/>
              </a:lnSpc>
              <a:spcBef>
                <a:spcPts val="1000"/>
              </a:spcBef>
              <a:spcAft>
                <a:spcPts val="0"/>
              </a:spcAft>
              <a:buNone/>
            </a:pPr>
            <a:endParaRPr sz="3100"/>
          </a:p>
        </p:txBody>
      </p:sp>
      <p:pic>
        <p:nvPicPr>
          <p:cNvPr id="199" name="Google Shape;199;p13"/>
          <p:cNvPicPr preferRelativeResize="0"/>
          <p:nvPr/>
        </p:nvPicPr>
        <p:blipFill rotWithShape="1">
          <a:blip r:embed="rId6">
            <a:alphaModFix/>
          </a:blip>
          <a:srcRect/>
          <a:stretch/>
        </p:blipFill>
        <p:spPr>
          <a:xfrm rot="430941">
            <a:off x="9706893" y="268297"/>
            <a:ext cx="2055216" cy="260193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4"/>
          <p:cNvSpPr txBox="1">
            <a:spLocks noGrp="1"/>
          </p:cNvSpPr>
          <p:nvPr>
            <p:ph type="title"/>
          </p:nvPr>
        </p:nvSpPr>
        <p:spPr>
          <a:xfrm>
            <a:off x="2390278" y="-236300"/>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Curriculum</a:t>
            </a:r>
            <a:endParaRPr b="1"/>
          </a:p>
        </p:txBody>
      </p:sp>
      <p:pic>
        <p:nvPicPr>
          <p:cNvPr id="205" name="Google Shape;205;p14"/>
          <p:cNvPicPr preferRelativeResize="0"/>
          <p:nvPr/>
        </p:nvPicPr>
        <p:blipFill rotWithShape="1">
          <a:blip r:embed="rId3">
            <a:alphaModFix/>
          </a:blip>
          <a:srcRect/>
          <a:stretch/>
        </p:blipFill>
        <p:spPr>
          <a:xfrm>
            <a:off x="128450" y="61975"/>
            <a:ext cx="2067000" cy="2067000"/>
          </a:xfrm>
          <a:prstGeom prst="rect">
            <a:avLst/>
          </a:prstGeom>
          <a:noFill/>
          <a:ln>
            <a:noFill/>
          </a:ln>
        </p:spPr>
      </p:pic>
      <p:pic>
        <p:nvPicPr>
          <p:cNvPr id="206" name="Google Shape;206;p14"/>
          <p:cNvPicPr preferRelativeResize="0"/>
          <p:nvPr/>
        </p:nvPicPr>
        <p:blipFill>
          <a:blip r:embed="rId4">
            <a:alphaModFix/>
          </a:blip>
          <a:stretch>
            <a:fillRect/>
          </a:stretch>
        </p:blipFill>
        <p:spPr>
          <a:xfrm>
            <a:off x="1943850" y="877700"/>
            <a:ext cx="9835875" cy="59803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15"/>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Curriculum</a:t>
            </a:r>
            <a:endParaRPr b="1"/>
          </a:p>
        </p:txBody>
      </p:sp>
      <p:pic>
        <p:nvPicPr>
          <p:cNvPr id="212" name="Google Shape;212;p15"/>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13" name="Google Shape;213;p15"/>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14" name="Google Shape;214;p15"/>
          <p:cNvSpPr txBox="1">
            <a:spLocks noGrp="1"/>
          </p:cNvSpPr>
          <p:nvPr>
            <p:ph type="body" idx="1"/>
          </p:nvPr>
        </p:nvSpPr>
        <p:spPr>
          <a:xfrm>
            <a:off x="738450" y="5036724"/>
            <a:ext cx="10515600" cy="13257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1100"/>
              <a:buFont typeface="Arial"/>
              <a:buNone/>
            </a:pPr>
            <a:r>
              <a:rPr lang="en-GB"/>
              <a:t>RSE is taught in Summer Term: further details are on our website under PSHE:</a:t>
            </a:r>
            <a:r>
              <a:rPr lang="en-GB">
                <a:solidFill>
                  <a:schemeClr val="hlink"/>
                </a:solidFill>
                <a:uFill>
                  <a:noFill/>
                </a:uFill>
                <a:hlinkClick r:id="rId5"/>
              </a:rPr>
              <a:t> </a:t>
            </a:r>
            <a:r>
              <a:rPr lang="en-GB" u="sng">
                <a:solidFill>
                  <a:schemeClr val="hlink"/>
                </a:solidFill>
                <a:hlinkClick r:id="rId5"/>
              </a:rPr>
              <a:t>https://www.claygate.surrey.sch.uk/page/?title=PSHE&amp;pid=65</a:t>
            </a:r>
            <a:endParaRPr u="sng">
              <a:solidFill>
                <a:schemeClr val="hlink"/>
              </a:solidFill>
            </a:endParaRPr>
          </a:p>
          <a:p>
            <a:pPr marL="228600" lvl="0" indent="-50800" algn="l" rtl="0">
              <a:lnSpc>
                <a:spcPct val="90000"/>
              </a:lnSpc>
              <a:spcBef>
                <a:spcPts val="0"/>
              </a:spcBef>
              <a:spcAft>
                <a:spcPts val="0"/>
              </a:spcAft>
              <a:buClr>
                <a:schemeClr val="dk1"/>
              </a:buClr>
              <a:buSzPts val="2800"/>
              <a:buNone/>
            </a:pPr>
            <a:endParaRPr/>
          </a:p>
        </p:txBody>
      </p:sp>
      <p:pic>
        <p:nvPicPr>
          <p:cNvPr id="215" name="Google Shape;215;p15"/>
          <p:cNvPicPr preferRelativeResize="0"/>
          <p:nvPr/>
        </p:nvPicPr>
        <p:blipFill>
          <a:blip r:embed="rId6">
            <a:alphaModFix/>
          </a:blip>
          <a:stretch>
            <a:fillRect/>
          </a:stretch>
        </p:blipFill>
        <p:spPr>
          <a:xfrm>
            <a:off x="502900" y="2139975"/>
            <a:ext cx="10483879" cy="22618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6"/>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The Year 5 Curriculum</a:t>
            </a:r>
            <a:endParaRPr b="1"/>
          </a:p>
        </p:txBody>
      </p:sp>
      <p:pic>
        <p:nvPicPr>
          <p:cNvPr id="221" name="Google Shape;221;p16"/>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22" name="Google Shape;222;p16"/>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23" name="Google Shape;223;p16"/>
          <p:cNvSpPr txBox="1"/>
          <p:nvPr/>
        </p:nvSpPr>
        <p:spPr>
          <a:xfrm>
            <a:off x="8640473" y="1605741"/>
            <a:ext cx="170688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24" name="Google Shape;224;p16"/>
          <p:cNvPicPr preferRelativeResize="0"/>
          <p:nvPr/>
        </p:nvPicPr>
        <p:blipFill rotWithShape="1">
          <a:blip r:embed="rId5">
            <a:alphaModFix/>
          </a:blip>
          <a:srcRect/>
          <a:stretch/>
        </p:blipFill>
        <p:spPr>
          <a:xfrm>
            <a:off x="328825" y="2018074"/>
            <a:ext cx="6789226" cy="4158325"/>
          </a:xfrm>
          <a:prstGeom prst="rect">
            <a:avLst/>
          </a:prstGeom>
          <a:noFill/>
          <a:ln>
            <a:noFill/>
          </a:ln>
        </p:spPr>
      </p:pic>
      <p:pic>
        <p:nvPicPr>
          <p:cNvPr id="225" name="Google Shape;225;p16"/>
          <p:cNvPicPr preferRelativeResize="0"/>
          <p:nvPr/>
        </p:nvPicPr>
        <p:blipFill rotWithShape="1">
          <a:blip r:embed="rId6">
            <a:alphaModFix/>
          </a:blip>
          <a:srcRect b="10378"/>
          <a:stretch/>
        </p:blipFill>
        <p:spPr>
          <a:xfrm>
            <a:off x="8257626" y="2323775"/>
            <a:ext cx="1203025" cy="1819150"/>
          </a:xfrm>
          <a:prstGeom prst="rect">
            <a:avLst/>
          </a:prstGeom>
          <a:noFill/>
          <a:ln>
            <a:noFill/>
          </a:ln>
        </p:spPr>
      </p:pic>
      <p:pic>
        <p:nvPicPr>
          <p:cNvPr id="226" name="Google Shape;226;p16"/>
          <p:cNvPicPr preferRelativeResize="0"/>
          <p:nvPr/>
        </p:nvPicPr>
        <p:blipFill rotWithShape="1">
          <a:blip r:embed="rId7">
            <a:alphaModFix/>
          </a:blip>
          <a:srcRect/>
          <a:stretch/>
        </p:blipFill>
        <p:spPr>
          <a:xfrm>
            <a:off x="8312850" y="4237675"/>
            <a:ext cx="1092600" cy="19106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7"/>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The Year 5 Curriculum</a:t>
            </a:r>
            <a:endParaRPr b="1"/>
          </a:p>
        </p:txBody>
      </p:sp>
      <p:pic>
        <p:nvPicPr>
          <p:cNvPr id="232" name="Google Shape;232;p17"/>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33" name="Google Shape;233;p17"/>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34" name="Google Shape;234;p17"/>
          <p:cNvSpPr txBox="1"/>
          <p:nvPr/>
        </p:nvSpPr>
        <p:spPr>
          <a:xfrm>
            <a:off x="8640473" y="1605741"/>
            <a:ext cx="170688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35" name="Google Shape;235;p17"/>
          <p:cNvPicPr preferRelativeResize="0"/>
          <p:nvPr/>
        </p:nvPicPr>
        <p:blipFill rotWithShape="1">
          <a:blip r:embed="rId5">
            <a:alphaModFix/>
          </a:blip>
          <a:srcRect/>
          <a:stretch/>
        </p:blipFill>
        <p:spPr>
          <a:xfrm>
            <a:off x="495045" y="2061398"/>
            <a:ext cx="6980660" cy="4291765"/>
          </a:xfrm>
          <a:prstGeom prst="rect">
            <a:avLst/>
          </a:prstGeom>
          <a:noFill/>
          <a:ln>
            <a:noFill/>
          </a:ln>
        </p:spPr>
      </p:pic>
      <p:pic>
        <p:nvPicPr>
          <p:cNvPr id="236" name="Google Shape;236;p17"/>
          <p:cNvPicPr preferRelativeResize="0"/>
          <p:nvPr/>
        </p:nvPicPr>
        <p:blipFill rotWithShape="1">
          <a:blip r:embed="rId6">
            <a:alphaModFix/>
          </a:blip>
          <a:srcRect l="-6561" t="-18393" r="-6561" b="5271"/>
          <a:stretch/>
        </p:blipFill>
        <p:spPr>
          <a:xfrm>
            <a:off x="7475700" y="1844175"/>
            <a:ext cx="1539700" cy="2612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8"/>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The Year 5 Curriculum</a:t>
            </a:r>
            <a:endParaRPr b="1"/>
          </a:p>
        </p:txBody>
      </p:sp>
      <p:pic>
        <p:nvPicPr>
          <p:cNvPr id="242" name="Google Shape;242;p18"/>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43" name="Google Shape;243;p18"/>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44" name="Google Shape;244;p18"/>
          <p:cNvSpPr txBox="1"/>
          <p:nvPr/>
        </p:nvSpPr>
        <p:spPr>
          <a:xfrm>
            <a:off x="8640473" y="1605741"/>
            <a:ext cx="170688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45" name="Google Shape;245;p18"/>
          <p:cNvPicPr preferRelativeResize="0"/>
          <p:nvPr/>
        </p:nvPicPr>
        <p:blipFill rotWithShape="1">
          <a:blip r:embed="rId5">
            <a:alphaModFix/>
          </a:blip>
          <a:srcRect/>
          <a:stretch/>
        </p:blipFill>
        <p:spPr>
          <a:xfrm>
            <a:off x="731521" y="2153311"/>
            <a:ext cx="7128335" cy="4384648"/>
          </a:xfrm>
          <a:prstGeom prst="rect">
            <a:avLst/>
          </a:prstGeom>
          <a:noFill/>
          <a:ln>
            <a:noFill/>
          </a:ln>
        </p:spPr>
      </p:pic>
      <p:pic>
        <p:nvPicPr>
          <p:cNvPr id="246" name="Google Shape;246;p18"/>
          <p:cNvPicPr preferRelativeResize="0"/>
          <p:nvPr/>
        </p:nvPicPr>
        <p:blipFill rotWithShape="1">
          <a:blip r:embed="rId6">
            <a:alphaModFix/>
          </a:blip>
          <a:srcRect/>
          <a:stretch/>
        </p:blipFill>
        <p:spPr>
          <a:xfrm>
            <a:off x="8216352" y="2368837"/>
            <a:ext cx="1393200" cy="2120328"/>
          </a:xfrm>
          <a:prstGeom prst="rect">
            <a:avLst/>
          </a:prstGeom>
          <a:noFill/>
          <a:ln>
            <a:noFill/>
          </a:ln>
        </p:spPr>
      </p:pic>
      <p:pic>
        <p:nvPicPr>
          <p:cNvPr id="247" name="Google Shape;247;p18"/>
          <p:cNvPicPr preferRelativeResize="0"/>
          <p:nvPr/>
        </p:nvPicPr>
        <p:blipFill rotWithShape="1">
          <a:blip r:embed="rId7">
            <a:alphaModFix/>
          </a:blip>
          <a:srcRect/>
          <a:stretch/>
        </p:blipFill>
        <p:spPr>
          <a:xfrm>
            <a:off x="8385851" y="4710274"/>
            <a:ext cx="1054210" cy="1673500"/>
          </a:xfrm>
          <a:prstGeom prst="rect">
            <a:avLst/>
          </a:prstGeom>
          <a:noFill/>
          <a:ln>
            <a:noFill/>
          </a:ln>
        </p:spPr>
      </p:pic>
      <p:sp>
        <p:nvSpPr>
          <p:cNvPr id="248" name="Google Shape;248;p18"/>
          <p:cNvSpPr txBox="1"/>
          <p:nvPr/>
        </p:nvSpPr>
        <p:spPr>
          <a:xfrm>
            <a:off x="731525" y="4824925"/>
            <a:ext cx="1393200" cy="144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Local History Study</a:t>
            </a:r>
            <a:endParaRPr sz="1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The Tudors</a:t>
            </a:r>
            <a:endParaRPr sz="1400" b="0" i="0" u="none" strike="noStrike" cap="non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21"/>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A Growth Mindset Approach</a:t>
            </a:r>
            <a:endParaRPr b="1"/>
          </a:p>
        </p:txBody>
      </p:sp>
      <p:pic>
        <p:nvPicPr>
          <p:cNvPr id="254" name="Google Shape;254;p21"/>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55" name="Google Shape;255;p21"/>
          <p:cNvPicPr preferRelativeResize="0"/>
          <p:nvPr/>
        </p:nvPicPr>
        <p:blipFill rotWithShape="1">
          <a:blip r:embed="rId4">
            <a:alphaModFix/>
          </a:blip>
          <a:srcRect/>
          <a:stretch/>
        </p:blipFill>
        <p:spPr>
          <a:xfrm>
            <a:off x="128455" y="61970"/>
            <a:ext cx="2261812" cy="2261812"/>
          </a:xfrm>
          <a:prstGeom prst="rect">
            <a:avLst/>
          </a:prstGeom>
          <a:noFill/>
          <a:ln>
            <a:noFill/>
          </a:ln>
        </p:spPr>
      </p:pic>
      <p:pic>
        <p:nvPicPr>
          <p:cNvPr id="256" name="Google Shape;256;p21"/>
          <p:cNvPicPr preferRelativeResize="0">
            <a:picLocks noGrp="1"/>
          </p:cNvPicPr>
          <p:nvPr>
            <p:ph type="body" idx="1"/>
          </p:nvPr>
        </p:nvPicPr>
        <p:blipFill rotWithShape="1">
          <a:blip r:embed="rId5">
            <a:alphaModFix/>
          </a:blip>
          <a:srcRect/>
          <a:stretch/>
        </p:blipFill>
        <p:spPr>
          <a:xfrm>
            <a:off x="5536540" y="1412847"/>
            <a:ext cx="6527005" cy="4351337"/>
          </a:xfrm>
          <a:prstGeom prst="rect">
            <a:avLst/>
          </a:prstGeom>
          <a:noFill/>
          <a:ln>
            <a:noFill/>
          </a:ln>
        </p:spPr>
      </p:pic>
      <p:sp>
        <p:nvSpPr>
          <p:cNvPr id="257" name="Google Shape;257;p21"/>
          <p:cNvSpPr txBox="1"/>
          <p:nvPr/>
        </p:nvSpPr>
        <p:spPr>
          <a:xfrm>
            <a:off x="640080" y="2323782"/>
            <a:ext cx="4979324" cy="34163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What did you do today that surprised you?</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Did you make any good mistakes today?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How did you learn from your mistakes today?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What did you do today that made your brain grow?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Did you help anyone else to stretch their brain power?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What challenges did you enjoy today?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We celebrate and talk about ‘Marvellous Mistakes!’</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2"/>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Enrichment</a:t>
            </a:r>
            <a:endParaRPr b="1"/>
          </a:p>
        </p:txBody>
      </p:sp>
      <p:pic>
        <p:nvPicPr>
          <p:cNvPr id="263" name="Google Shape;263;p22"/>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64" name="Google Shape;264;p22"/>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65" name="Google Shape;265;p22"/>
          <p:cNvSpPr txBox="1">
            <a:spLocks noGrp="1"/>
          </p:cNvSpPr>
          <p:nvPr>
            <p:ph type="body" idx="1"/>
          </p:nvPr>
        </p:nvSpPr>
        <p:spPr>
          <a:xfrm>
            <a:off x="2025380" y="1287523"/>
            <a:ext cx="10515600" cy="4209293"/>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rgbClr val="FF0000"/>
              </a:buClr>
              <a:buSzPts val="1600"/>
              <a:buChar char="•"/>
            </a:pPr>
            <a:r>
              <a:rPr lang="en-GB" sz="1600">
                <a:solidFill>
                  <a:srgbClr val="FF0000"/>
                </a:solidFill>
              </a:rPr>
              <a:t>Every Tuesday afternoon</a:t>
            </a:r>
            <a:endParaRPr/>
          </a:p>
          <a:p>
            <a:pPr marL="228600" lvl="0" indent="-228600" algn="l" rtl="0">
              <a:lnSpc>
                <a:spcPct val="90000"/>
              </a:lnSpc>
              <a:spcBef>
                <a:spcPts val="1000"/>
              </a:spcBef>
              <a:spcAft>
                <a:spcPts val="0"/>
              </a:spcAft>
              <a:buClr>
                <a:schemeClr val="dk1"/>
              </a:buClr>
              <a:buSzPts val="1600"/>
              <a:buChar char="•"/>
            </a:pPr>
            <a:r>
              <a:rPr lang="en-GB" sz="1600"/>
              <a:t>Children engage with a rota of activities</a:t>
            </a:r>
            <a:endParaRPr/>
          </a:p>
          <a:p>
            <a:pPr marL="228600" lvl="0" indent="-127000" algn="l" rtl="0">
              <a:lnSpc>
                <a:spcPct val="90000"/>
              </a:lnSpc>
              <a:spcBef>
                <a:spcPts val="1000"/>
              </a:spcBef>
              <a:spcAft>
                <a:spcPts val="0"/>
              </a:spcAft>
              <a:buClr>
                <a:schemeClr val="dk1"/>
              </a:buClr>
              <a:buSzPts val="1600"/>
              <a:buNone/>
            </a:pPr>
            <a:endParaRPr sz="1600"/>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a:p>
            <a:pPr marL="228600" lvl="0" indent="-228600" algn="l" rtl="0">
              <a:lnSpc>
                <a:spcPct val="90000"/>
              </a:lnSpc>
              <a:spcBef>
                <a:spcPts val="1000"/>
              </a:spcBef>
              <a:spcAft>
                <a:spcPts val="0"/>
              </a:spcAft>
              <a:buClr>
                <a:schemeClr val="dk1"/>
              </a:buClr>
              <a:buSzPts val="1600"/>
              <a:buChar char="•"/>
            </a:pPr>
            <a:r>
              <a:rPr lang="en-GB" sz="1600"/>
              <a:t>All of our enrichment activities have a focus on pupil wellbeing</a:t>
            </a:r>
            <a:endParaRPr/>
          </a:p>
        </p:txBody>
      </p:sp>
      <p:sp>
        <p:nvSpPr>
          <p:cNvPr id="266" name="Google Shape;266;p22"/>
          <p:cNvSpPr/>
          <p:nvPr/>
        </p:nvSpPr>
        <p:spPr>
          <a:xfrm>
            <a:off x="1839913" y="3005138"/>
            <a:ext cx="12192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67" name="Google Shape;267;p22"/>
          <p:cNvPicPr preferRelativeResize="0"/>
          <p:nvPr/>
        </p:nvPicPr>
        <p:blipFill>
          <a:blip r:embed="rId5">
            <a:alphaModFix/>
          </a:blip>
          <a:stretch>
            <a:fillRect/>
          </a:stretch>
        </p:blipFill>
        <p:spPr>
          <a:xfrm>
            <a:off x="543875" y="2431601"/>
            <a:ext cx="11343324" cy="21576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23"/>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Trips, Workshops and Visitors</a:t>
            </a:r>
            <a:endParaRPr b="1"/>
          </a:p>
        </p:txBody>
      </p:sp>
      <p:pic>
        <p:nvPicPr>
          <p:cNvPr id="273" name="Google Shape;273;p23"/>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74" name="Google Shape;274;p23"/>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75" name="Google Shape;275;p23"/>
          <p:cNvSpPr txBox="1">
            <a:spLocks noGrp="1"/>
          </p:cNvSpPr>
          <p:nvPr>
            <p:ph type="body" idx="1"/>
          </p:nvPr>
        </p:nvSpPr>
        <p:spPr>
          <a:xfrm>
            <a:off x="738447" y="2010952"/>
            <a:ext cx="10515600" cy="4351338"/>
          </a:xfrm>
          <a:prstGeom prst="rect">
            <a:avLst/>
          </a:prstGeom>
          <a:noFill/>
          <a:ln>
            <a:noFill/>
          </a:ln>
        </p:spPr>
        <p:txBody>
          <a:bodyPr spcFirstLastPara="1" wrap="square" lIns="91425" tIns="45700" rIns="91425" bIns="45700" anchor="t" anchorCtr="0">
            <a:noAutofit/>
          </a:bodyPr>
          <a:lstStyle/>
          <a:p>
            <a:pPr marL="228600" lvl="0" indent="-209550" algn="l" rtl="0">
              <a:lnSpc>
                <a:spcPct val="90000"/>
              </a:lnSpc>
              <a:spcBef>
                <a:spcPts val="0"/>
              </a:spcBef>
              <a:spcAft>
                <a:spcPts val="0"/>
              </a:spcAft>
              <a:buClr>
                <a:schemeClr val="dk1"/>
              </a:buClr>
              <a:buSzPts val="2500"/>
              <a:buChar char="•"/>
            </a:pPr>
            <a:r>
              <a:rPr lang="en-GB" sz="2500"/>
              <a:t>Learning beyond the classroom is so valuable! </a:t>
            </a:r>
            <a:endParaRPr sz="2500"/>
          </a:p>
          <a:p>
            <a:pPr marL="0" lvl="0" indent="0" algn="l" rtl="0">
              <a:lnSpc>
                <a:spcPct val="90000"/>
              </a:lnSpc>
              <a:spcBef>
                <a:spcPts val="1000"/>
              </a:spcBef>
              <a:spcAft>
                <a:spcPts val="0"/>
              </a:spcAft>
              <a:buNone/>
            </a:pPr>
            <a:endParaRPr sz="2500"/>
          </a:p>
          <a:p>
            <a:pPr marL="228600" lvl="0" indent="-209550" algn="l" rtl="0">
              <a:lnSpc>
                <a:spcPct val="90000"/>
              </a:lnSpc>
              <a:spcBef>
                <a:spcPts val="1000"/>
              </a:spcBef>
              <a:spcAft>
                <a:spcPts val="0"/>
              </a:spcAft>
              <a:buClr>
                <a:schemeClr val="dk1"/>
              </a:buClr>
              <a:buSzPts val="2500"/>
              <a:buChar char="•"/>
            </a:pPr>
            <a:r>
              <a:rPr lang="en-GB" sz="2500"/>
              <a:t>Viking Day in Spring term – Date TBC</a:t>
            </a:r>
            <a:endParaRPr sz="2500"/>
          </a:p>
          <a:p>
            <a:pPr marL="228600" lvl="0" indent="-209550" algn="l" rtl="0">
              <a:lnSpc>
                <a:spcPct val="90000"/>
              </a:lnSpc>
              <a:spcBef>
                <a:spcPts val="1000"/>
              </a:spcBef>
              <a:spcAft>
                <a:spcPts val="0"/>
              </a:spcAft>
              <a:buClr>
                <a:schemeClr val="dk1"/>
              </a:buClr>
              <a:buSzPts val="2500"/>
              <a:buChar char="•"/>
            </a:pPr>
            <a:r>
              <a:rPr lang="en-GB" sz="2500"/>
              <a:t>Field work conducted in Claygate Village - Spring Term date TBC</a:t>
            </a:r>
            <a:endParaRPr sz="2500"/>
          </a:p>
          <a:p>
            <a:pPr marL="228600" lvl="0" indent="-209550" algn="l" rtl="0">
              <a:lnSpc>
                <a:spcPct val="90000"/>
              </a:lnSpc>
              <a:spcBef>
                <a:spcPts val="1000"/>
              </a:spcBef>
              <a:spcAft>
                <a:spcPts val="0"/>
              </a:spcAft>
              <a:buClr>
                <a:schemeClr val="dk1"/>
              </a:buClr>
              <a:buSzPts val="2500"/>
              <a:buChar char="•"/>
            </a:pPr>
            <a:r>
              <a:rPr lang="en-GB" sz="2500"/>
              <a:t>Visit to HTC before Easter – Date TBC</a:t>
            </a:r>
            <a:endParaRPr sz="2500"/>
          </a:p>
          <a:p>
            <a:pPr marL="228600" lvl="0" indent="-209550" algn="l" rtl="0">
              <a:lnSpc>
                <a:spcPct val="90000"/>
              </a:lnSpc>
              <a:spcBef>
                <a:spcPts val="1000"/>
              </a:spcBef>
              <a:spcAft>
                <a:spcPts val="0"/>
              </a:spcAft>
              <a:buClr>
                <a:schemeClr val="dk1"/>
              </a:buClr>
              <a:buSzPts val="2500"/>
              <a:buChar char="•"/>
            </a:pPr>
            <a:r>
              <a:rPr lang="en-GB" sz="2500"/>
              <a:t>Residential trip to Hindleap Warren (14th April - 16th April 2027)</a:t>
            </a:r>
            <a:endParaRPr sz="2500"/>
          </a:p>
          <a:p>
            <a:pPr marL="228600" lvl="0" indent="-209550" algn="l" rtl="0">
              <a:lnSpc>
                <a:spcPct val="90000"/>
              </a:lnSpc>
              <a:spcBef>
                <a:spcPts val="1000"/>
              </a:spcBef>
              <a:spcAft>
                <a:spcPts val="0"/>
              </a:spcAft>
              <a:buClr>
                <a:schemeClr val="dk1"/>
              </a:buClr>
              <a:buSzPts val="2500"/>
              <a:buChar char="•"/>
            </a:pPr>
            <a:r>
              <a:rPr lang="en-GB" sz="2500"/>
              <a:t>Visit Chessington School for secondary school taster – parents are asked to transport children to the school - June 2027.</a:t>
            </a:r>
            <a:endParaRPr sz="2500"/>
          </a:p>
          <a:p>
            <a:pPr marL="457200" lvl="0" indent="0" algn="l" rtl="0">
              <a:lnSpc>
                <a:spcPct val="90000"/>
              </a:lnSpc>
              <a:spcBef>
                <a:spcPts val="1000"/>
              </a:spcBef>
              <a:spcAft>
                <a:spcPts val="0"/>
              </a:spcAft>
              <a:buNone/>
            </a:pPr>
            <a:endParaRPr sz="2500"/>
          </a:p>
          <a:p>
            <a:pPr marL="457200" lvl="0" indent="0" algn="l" rtl="0">
              <a:lnSpc>
                <a:spcPct val="90000"/>
              </a:lnSpc>
              <a:spcBef>
                <a:spcPts val="100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Assessment</a:t>
            </a:r>
            <a:endParaRPr b="1"/>
          </a:p>
        </p:txBody>
      </p:sp>
      <p:pic>
        <p:nvPicPr>
          <p:cNvPr id="281" name="Google Shape;281;p24"/>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82" name="Google Shape;282;p24"/>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83" name="Google Shape;283;p24"/>
          <p:cNvSpPr txBox="1">
            <a:spLocks noGrp="1"/>
          </p:cNvSpPr>
          <p:nvPr>
            <p:ph type="body" idx="1"/>
          </p:nvPr>
        </p:nvSpPr>
        <p:spPr>
          <a:xfrm>
            <a:off x="738447" y="2010952"/>
            <a:ext cx="10515600" cy="4351338"/>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l" rtl="0">
              <a:lnSpc>
                <a:spcPct val="90000"/>
              </a:lnSpc>
              <a:spcBef>
                <a:spcPts val="0"/>
              </a:spcBef>
              <a:spcAft>
                <a:spcPts val="0"/>
              </a:spcAft>
              <a:buClr>
                <a:schemeClr val="dk1"/>
              </a:buClr>
              <a:buSzPct val="100000"/>
              <a:buChar char="•"/>
            </a:pPr>
            <a:r>
              <a:rPr lang="en-GB"/>
              <a:t>Assessment is ongoing</a:t>
            </a:r>
            <a:endParaRPr/>
          </a:p>
          <a:p>
            <a:pPr marL="228600" lvl="0" indent="-228600" algn="l" rtl="0">
              <a:lnSpc>
                <a:spcPct val="90000"/>
              </a:lnSpc>
              <a:spcBef>
                <a:spcPts val="1000"/>
              </a:spcBef>
              <a:spcAft>
                <a:spcPts val="0"/>
              </a:spcAft>
              <a:buClr>
                <a:schemeClr val="dk1"/>
              </a:buClr>
              <a:buSzPct val="100000"/>
              <a:buChar char="•"/>
            </a:pPr>
            <a:r>
              <a:rPr lang="en-GB"/>
              <a:t>We use evidence from work in class, Maths end of unit tests, AR STAR reading tests, Science end of unit tests to make judgements on whether your child is meeting the expected standard</a:t>
            </a:r>
            <a:endParaRPr/>
          </a:p>
          <a:p>
            <a:pPr marL="228600" lvl="0" indent="-169863" algn="l" rtl="0">
              <a:lnSpc>
                <a:spcPct val="90000"/>
              </a:lnSpc>
              <a:spcBef>
                <a:spcPts val="1000"/>
              </a:spcBef>
              <a:spcAft>
                <a:spcPts val="0"/>
              </a:spcAft>
              <a:buSzPct val="64286"/>
              <a:buChar char="•"/>
            </a:pPr>
            <a:r>
              <a:rPr lang="en-GB"/>
              <a:t>Automaticity of times tables is still a focus moving into UKS2 - this quick recall will be needed in every maths lesson.</a:t>
            </a:r>
            <a:endParaRPr/>
          </a:p>
          <a:p>
            <a:pPr marL="228600" lvl="0" indent="-228600" algn="l" rtl="0">
              <a:lnSpc>
                <a:spcPct val="90000"/>
              </a:lnSpc>
              <a:spcBef>
                <a:spcPts val="1000"/>
              </a:spcBef>
              <a:spcAft>
                <a:spcPts val="0"/>
              </a:spcAft>
              <a:buClr>
                <a:schemeClr val="dk1"/>
              </a:buClr>
              <a:buSzPct val="100000"/>
              <a:buChar char="•"/>
            </a:pPr>
            <a:r>
              <a:rPr lang="en-GB"/>
              <a:t>We have formal assessment points at the end of each term or unit</a:t>
            </a:r>
            <a:endParaRPr/>
          </a:p>
          <a:p>
            <a:pPr marL="228600" lvl="0" indent="-228600" algn="l" rtl="0">
              <a:lnSpc>
                <a:spcPct val="90000"/>
              </a:lnSpc>
              <a:spcBef>
                <a:spcPts val="1000"/>
              </a:spcBef>
              <a:spcAft>
                <a:spcPts val="0"/>
              </a:spcAft>
              <a:buClr>
                <a:schemeClr val="dk1"/>
              </a:buClr>
              <a:buSzPct val="100000"/>
              <a:buChar char="•"/>
            </a:pPr>
            <a:r>
              <a:rPr lang="en-GB"/>
              <a:t>Parent consultations take place in November and March</a:t>
            </a:r>
            <a:endParaRPr/>
          </a:p>
          <a:p>
            <a:pPr marL="228600" lvl="0" indent="-228600" algn="l" rtl="0">
              <a:lnSpc>
                <a:spcPct val="90000"/>
              </a:lnSpc>
              <a:spcBef>
                <a:spcPts val="1000"/>
              </a:spcBef>
              <a:spcAft>
                <a:spcPts val="0"/>
              </a:spcAft>
              <a:buClr>
                <a:schemeClr val="dk1"/>
              </a:buClr>
              <a:buSzPct val="100000"/>
              <a:buChar char="•"/>
            </a:pPr>
            <a:r>
              <a:rPr lang="en-GB"/>
              <a:t>Main written report is shared in March</a:t>
            </a:r>
            <a:endParaRPr/>
          </a:p>
          <a:p>
            <a:pPr marL="228600" lvl="0" indent="-228600" algn="l" rtl="0">
              <a:lnSpc>
                <a:spcPct val="90000"/>
              </a:lnSpc>
              <a:spcBef>
                <a:spcPts val="1000"/>
              </a:spcBef>
              <a:spcAft>
                <a:spcPts val="0"/>
              </a:spcAft>
              <a:buClr>
                <a:schemeClr val="dk1"/>
              </a:buClr>
              <a:buSzPct val="100000"/>
              <a:buChar char="•"/>
            </a:pPr>
            <a:r>
              <a:rPr lang="en-GB"/>
              <a:t>Final summary report is shared in July</a:t>
            </a:r>
            <a:endParaRPr/>
          </a:p>
          <a:p>
            <a:pPr marL="228600" lvl="0" indent="-228600" algn="l" rtl="0">
              <a:lnSpc>
                <a:spcPct val="90000"/>
              </a:lnSpc>
              <a:spcBef>
                <a:spcPts val="1000"/>
              </a:spcBef>
              <a:spcAft>
                <a:spcPts val="0"/>
              </a:spcAft>
              <a:buClr>
                <a:schemeClr val="dk1"/>
              </a:buClr>
              <a:buSzPct val="100000"/>
              <a:buChar char="•"/>
            </a:pPr>
            <a:r>
              <a:rPr lang="en-GB"/>
              <a:t>Parent pop ins gives your child an opportunity to share their successes each half term</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25"/>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Communication</a:t>
            </a:r>
            <a:endParaRPr b="1"/>
          </a:p>
        </p:txBody>
      </p:sp>
      <p:pic>
        <p:nvPicPr>
          <p:cNvPr id="289" name="Google Shape;289;p25"/>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90" name="Google Shape;290;p25"/>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91" name="Google Shape;291;p25"/>
          <p:cNvSpPr txBox="1">
            <a:spLocks noGrp="1"/>
          </p:cNvSpPr>
          <p:nvPr>
            <p:ph type="body" idx="1"/>
          </p:nvPr>
        </p:nvSpPr>
        <p:spPr>
          <a:xfrm>
            <a:off x="297872" y="2028679"/>
            <a:ext cx="10515600" cy="4351338"/>
          </a:xfrm>
          <a:prstGeom prst="rect">
            <a:avLst/>
          </a:prstGeom>
          <a:noFill/>
          <a:ln>
            <a:noFill/>
          </a:ln>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en-GB">
                <a:latin typeface="Arial"/>
                <a:ea typeface="Arial"/>
                <a:cs typeface="Arial"/>
                <a:sym typeface="Arial"/>
              </a:rPr>
              <a:t>•</a:t>
            </a:r>
            <a:r>
              <a:rPr lang="en-GB"/>
              <a:t>Weekly newsletter, Instagram and Website</a:t>
            </a:r>
            <a:endParaRPr/>
          </a:p>
          <a:p>
            <a:pPr marL="0" lvl="0" indent="0" algn="l" rtl="0">
              <a:spcBef>
                <a:spcPts val="1000"/>
              </a:spcBef>
              <a:spcAft>
                <a:spcPts val="0"/>
              </a:spcAft>
              <a:buClr>
                <a:schemeClr val="dk1"/>
              </a:buClr>
              <a:buSzPts val="1100"/>
              <a:buFont typeface="Arial"/>
              <a:buNone/>
            </a:pPr>
            <a:r>
              <a:rPr lang="en-GB">
                <a:latin typeface="Arial"/>
                <a:ea typeface="Arial"/>
                <a:cs typeface="Arial"/>
                <a:sym typeface="Arial"/>
              </a:rPr>
              <a:t>•</a:t>
            </a:r>
            <a:r>
              <a:rPr lang="en-GB"/>
              <a:t>Parentmail is used to share important information</a:t>
            </a:r>
            <a:endParaRPr/>
          </a:p>
          <a:p>
            <a:pPr marL="0" lvl="0" indent="0" algn="l" rtl="0">
              <a:spcBef>
                <a:spcPts val="1000"/>
              </a:spcBef>
              <a:spcAft>
                <a:spcPts val="0"/>
              </a:spcAft>
              <a:buClr>
                <a:schemeClr val="dk1"/>
              </a:buClr>
              <a:buSzPts val="1100"/>
              <a:buFont typeface="Arial"/>
              <a:buNone/>
            </a:pPr>
            <a:r>
              <a:rPr lang="en-GB">
                <a:latin typeface="Arial"/>
                <a:ea typeface="Arial"/>
                <a:cs typeface="Arial"/>
                <a:sym typeface="Arial"/>
              </a:rPr>
              <a:t>•</a:t>
            </a:r>
            <a:r>
              <a:rPr lang="en-GB"/>
              <a:t>office@claygate.surrey.sch.uk should be used for the majority of enquiries and communication needs (Tel 01372 465 348)</a:t>
            </a:r>
            <a:endParaRPr/>
          </a:p>
          <a:p>
            <a:pPr marL="0" lvl="0" indent="0" algn="l" rtl="0">
              <a:spcBef>
                <a:spcPts val="1000"/>
              </a:spcBef>
              <a:spcAft>
                <a:spcPts val="0"/>
              </a:spcAft>
              <a:buClr>
                <a:schemeClr val="dk1"/>
              </a:buClr>
              <a:buSzPts val="1100"/>
              <a:buFont typeface="Arial"/>
              <a:buNone/>
            </a:pPr>
            <a:r>
              <a:rPr lang="en-GB">
                <a:latin typeface="Arial"/>
                <a:ea typeface="Arial"/>
                <a:cs typeface="Arial"/>
                <a:sym typeface="Arial"/>
              </a:rPr>
              <a:t>•</a:t>
            </a:r>
            <a:r>
              <a:rPr lang="en-GB"/>
              <a:t>If you have any concerns, please first talk to your child’s teacher</a:t>
            </a:r>
            <a:endParaRPr/>
          </a:p>
          <a:p>
            <a:pPr marL="0" lvl="0" indent="0" algn="l" rtl="0">
              <a:spcBef>
                <a:spcPts val="1000"/>
              </a:spcBef>
              <a:spcAft>
                <a:spcPts val="0"/>
              </a:spcAft>
              <a:buClr>
                <a:schemeClr val="dk1"/>
              </a:buClr>
              <a:buSzPts val="1100"/>
              <a:buFont typeface="Arial"/>
              <a:buNone/>
            </a:pPr>
            <a:r>
              <a:rPr lang="en-GB">
                <a:latin typeface="Arial"/>
                <a:ea typeface="Arial"/>
                <a:cs typeface="Arial"/>
                <a:sym typeface="Arial"/>
              </a:rPr>
              <a:t>•</a:t>
            </a:r>
            <a:r>
              <a:rPr lang="en-GB"/>
              <a:t>Please remember Mr Cadman and Mrs Ali are available on the gate daily</a:t>
            </a:r>
            <a:endParaRPr/>
          </a:p>
          <a:p>
            <a:pPr marL="228600" lvl="0" indent="-50800" algn="l" rtl="0">
              <a:lnSpc>
                <a:spcPct val="90000"/>
              </a:lnSpc>
              <a:spcBef>
                <a:spcPts val="1000"/>
              </a:spcBef>
              <a:spcAft>
                <a:spcPts val="0"/>
              </a:spcAft>
              <a:buClr>
                <a:schemeClr val="dk1"/>
              </a:buClr>
              <a:buSzPts val="2800"/>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26"/>
          <p:cNvSpPr txBox="1">
            <a:spLocks noGrp="1"/>
          </p:cNvSpPr>
          <p:nvPr>
            <p:ph type="title"/>
          </p:nvPr>
        </p:nvSpPr>
        <p:spPr>
          <a:xfrm>
            <a:off x="2164078" y="33527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sz="3800" b="1"/>
              <a:t>Safeguarding at CPS</a:t>
            </a:r>
            <a:endParaRPr sz="3800" b="1"/>
          </a:p>
        </p:txBody>
      </p:sp>
      <p:pic>
        <p:nvPicPr>
          <p:cNvPr id="297" name="Google Shape;297;p26"/>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298" name="Google Shape;298;p26"/>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299" name="Google Shape;299;p26"/>
          <p:cNvSpPr txBox="1">
            <a:spLocks noGrp="1"/>
          </p:cNvSpPr>
          <p:nvPr>
            <p:ph type="body" idx="1"/>
          </p:nvPr>
        </p:nvSpPr>
        <p:spPr>
          <a:xfrm>
            <a:off x="297875" y="2028675"/>
            <a:ext cx="10515600" cy="45168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1000"/>
              </a:spcBef>
              <a:spcAft>
                <a:spcPts val="0"/>
              </a:spcAft>
              <a:buClr>
                <a:schemeClr val="dk1"/>
              </a:buClr>
              <a:buSzPts val="853"/>
              <a:buFont typeface="Arial"/>
              <a:buNone/>
            </a:pPr>
            <a:r>
              <a:rPr lang="en-GB" sz="2215"/>
              <a:t>We have a team of 5 DSLs:</a:t>
            </a:r>
            <a:endParaRPr sz="2215"/>
          </a:p>
          <a:p>
            <a:pPr marL="0" lvl="0" indent="0" algn="l" rtl="0">
              <a:lnSpc>
                <a:spcPct val="80000"/>
              </a:lnSpc>
              <a:spcBef>
                <a:spcPts val="1000"/>
              </a:spcBef>
              <a:spcAft>
                <a:spcPts val="0"/>
              </a:spcAft>
              <a:buClr>
                <a:schemeClr val="dk1"/>
              </a:buClr>
              <a:buSzPts val="853"/>
              <a:buFont typeface="Arial"/>
              <a:buNone/>
            </a:pPr>
            <a:r>
              <a:rPr lang="en-GB" sz="2215"/>
              <a:t>•Hilary Ali – Designated Safeguarding Lead</a:t>
            </a:r>
            <a:endParaRPr sz="2215"/>
          </a:p>
          <a:p>
            <a:pPr marL="0" lvl="0" indent="0" algn="l" rtl="0">
              <a:lnSpc>
                <a:spcPct val="80000"/>
              </a:lnSpc>
              <a:spcBef>
                <a:spcPts val="1000"/>
              </a:spcBef>
              <a:spcAft>
                <a:spcPts val="0"/>
              </a:spcAft>
              <a:buClr>
                <a:schemeClr val="dk1"/>
              </a:buClr>
              <a:buSzPts val="853"/>
              <a:buFont typeface="Arial"/>
              <a:buNone/>
            </a:pPr>
            <a:r>
              <a:rPr lang="en-GB" sz="2215"/>
              <a:t>•Dan Cadman DDSL</a:t>
            </a:r>
            <a:endParaRPr sz="2215"/>
          </a:p>
          <a:p>
            <a:pPr marL="0" lvl="0" indent="0" algn="l" rtl="0">
              <a:lnSpc>
                <a:spcPct val="80000"/>
              </a:lnSpc>
              <a:spcBef>
                <a:spcPts val="1000"/>
              </a:spcBef>
              <a:spcAft>
                <a:spcPts val="0"/>
              </a:spcAft>
              <a:buClr>
                <a:schemeClr val="dk1"/>
              </a:buClr>
              <a:buSzPts val="853"/>
              <a:buFont typeface="Arial"/>
              <a:buNone/>
            </a:pPr>
            <a:r>
              <a:rPr lang="en-GB" sz="2215"/>
              <a:t>•Marita Cunniffe DDSL</a:t>
            </a:r>
            <a:endParaRPr sz="2215"/>
          </a:p>
          <a:p>
            <a:pPr marL="0" lvl="0" indent="0" algn="l" rtl="0">
              <a:lnSpc>
                <a:spcPct val="80000"/>
              </a:lnSpc>
              <a:spcBef>
                <a:spcPts val="1000"/>
              </a:spcBef>
              <a:spcAft>
                <a:spcPts val="0"/>
              </a:spcAft>
              <a:buClr>
                <a:schemeClr val="dk1"/>
              </a:buClr>
              <a:buSzPts val="853"/>
              <a:buFont typeface="Arial"/>
              <a:buNone/>
            </a:pPr>
            <a:r>
              <a:rPr lang="en-GB" sz="2215"/>
              <a:t>•Susan Minter DDSL</a:t>
            </a:r>
            <a:endParaRPr sz="2215"/>
          </a:p>
          <a:p>
            <a:pPr marL="0" lvl="0" indent="0" algn="l" rtl="0">
              <a:lnSpc>
                <a:spcPct val="80000"/>
              </a:lnSpc>
              <a:spcBef>
                <a:spcPts val="1000"/>
              </a:spcBef>
              <a:spcAft>
                <a:spcPts val="0"/>
              </a:spcAft>
              <a:buClr>
                <a:schemeClr val="dk1"/>
              </a:buClr>
              <a:buSzPts val="853"/>
              <a:buFont typeface="Arial"/>
              <a:buNone/>
            </a:pPr>
            <a:r>
              <a:rPr lang="en-GB" sz="2215"/>
              <a:t>•Ellie Rainbow: EYFS DDSL</a:t>
            </a:r>
            <a:endParaRPr sz="2215"/>
          </a:p>
          <a:p>
            <a:pPr marL="0" lvl="0" indent="0" algn="l" rtl="0">
              <a:lnSpc>
                <a:spcPct val="80000"/>
              </a:lnSpc>
              <a:spcBef>
                <a:spcPts val="1000"/>
              </a:spcBef>
              <a:spcAft>
                <a:spcPts val="0"/>
              </a:spcAft>
              <a:buClr>
                <a:schemeClr val="dk1"/>
              </a:buClr>
              <a:buSzPts val="853"/>
              <a:buFont typeface="Arial"/>
              <a:buNone/>
            </a:pPr>
            <a:r>
              <a:rPr lang="en-GB" sz="2215"/>
              <a:t>•</a:t>
            </a:r>
            <a:endParaRPr sz="2215"/>
          </a:p>
          <a:p>
            <a:pPr marL="0" lvl="0" indent="0" algn="l" rtl="0">
              <a:lnSpc>
                <a:spcPct val="80000"/>
              </a:lnSpc>
              <a:spcBef>
                <a:spcPts val="1000"/>
              </a:spcBef>
              <a:spcAft>
                <a:spcPts val="0"/>
              </a:spcAft>
              <a:buClr>
                <a:schemeClr val="dk1"/>
              </a:buClr>
              <a:buSzPts val="853"/>
              <a:buFont typeface="Arial"/>
              <a:buNone/>
            </a:pPr>
            <a:r>
              <a:rPr lang="en-GB" sz="2215"/>
              <a:t>If you have a safeguarding concern, please speak to a member of the DSL team or email on dsl@Claygate.surrey.sch.uk. Further information can be found under ‘Safeguarding’ on our website</a:t>
            </a:r>
            <a:endParaRPr sz="2215"/>
          </a:p>
          <a:p>
            <a:pPr marL="0" lvl="0" indent="0" algn="l" rtl="0">
              <a:lnSpc>
                <a:spcPct val="80000"/>
              </a:lnSpc>
              <a:spcBef>
                <a:spcPts val="1000"/>
              </a:spcBef>
              <a:spcAft>
                <a:spcPts val="0"/>
              </a:spcAft>
              <a:buClr>
                <a:schemeClr val="dk1"/>
              </a:buClr>
              <a:buSzPts val="853"/>
              <a:buFont typeface="Arial"/>
              <a:buNone/>
            </a:pPr>
            <a:endParaRPr sz="2215"/>
          </a:p>
          <a:p>
            <a:pPr marL="228600" lvl="0" indent="-50800" algn="l" rtl="0">
              <a:lnSpc>
                <a:spcPct val="80000"/>
              </a:lnSpc>
              <a:spcBef>
                <a:spcPts val="1000"/>
              </a:spcBef>
              <a:spcAft>
                <a:spcPts val="0"/>
              </a:spcAft>
              <a:buClr>
                <a:schemeClr val="dk1"/>
              </a:buClr>
              <a:buSzPts val="2170"/>
              <a:buNone/>
            </a:pPr>
            <a:endParaRPr sz="2170"/>
          </a:p>
        </p:txBody>
      </p:sp>
      <p:pic>
        <p:nvPicPr>
          <p:cNvPr id="300" name="Google Shape;300;p26"/>
          <p:cNvPicPr preferRelativeResize="0"/>
          <p:nvPr/>
        </p:nvPicPr>
        <p:blipFill>
          <a:blip r:embed="rId5">
            <a:alphaModFix/>
          </a:blip>
          <a:stretch>
            <a:fillRect/>
          </a:stretch>
        </p:blipFill>
        <p:spPr>
          <a:xfrm>
            <a:off x="6373675" y="292549"/>
            <a:ext cx="5635901" cy="21141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27"/>
          <p:cNvSpPr txBox="1">
            <a:spLocks noGrp="1"/>
          </p:cNvSpPr>
          <p:nvPr>
            <p:ph type="title"/>
          </p:nvPr>
        </p:nvSpPr>
        <p:spPr>
          <a:xfrm>
            <a:off x="2309553" y="3485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Volunteers &amp; Parents Association (CPSPA)</a:t>
            </a:r>
            <a:endParaRPr b="1"/>
          </a:p>
        </p:txBody>
      </p:sp>
      <p:pic>
        <p:nvPicPr>
          <p:cNvPr id="306" name="Google Shape;306;p27"/>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307" name="Google Shape;307;p27"/>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308" name="Google Shape;308;p27"/>
          <p:cNvSpPr txBox="1">
            <a:spLocks noGrp="1"/>
          </p:cNvSpPr>
          <p:nvPr>
            <p:ph type="body" idx="1"/>
          </p:nvPr>
        </p:nvSpPr>
        <p:spPr>
          <a:xfrm>
            <a:off x="738447" y="2010952"/>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Char char="•"/>
            </a:pPr>
            <a:r>
              <a:rPr lang="en-GB"/>
              <a:t>We have a small dedicated, trained team of volunteers. If you are interested in this role, please email Mrs Ali</a:t>
            </a:r>
            <a:endParaRPr/>
          </a:p>
          <a:p>
            <a:pPr marL="228600" lvl="0" indent="-228600" algn="l" rtl="0">
              <a:lnSpc>
                <a:spcPct val="90000"/>
              </a:lnSpc>
              <a:spcBef>
                <a:spcPts val="1000"/>
              </a:spcBef>
              <a:spcAft>
                <a:spcPts val="0"/>
              </a:spcAft>
              <a:buClr>
                <a:schemeClr val="dk1"/>
              </a:buClr>
              <a:buSzPts val="2800"/>
              <a:buChar char="•"/>
            </a:pPr>
            <a:r>
              <a:rPr lang="en-GB"/>
              <a:t>All parents and carers are automatically members of Claygate Primary School Parents Association </a:t>
            </a:r>
            <a:endParaRPr/>
          </a:p>
          <a:p>
            <a:pPr marL="228600" lvl="0" indent="-228600" algn="l" rtl="0">
              <a:lnSpc>
                <a:spcPct val="90000"/>
              </a:lnSpc>
              <a:spcBef>
                <a:spcPts val="1000"/>
              </a:spcBef>
              <a:spcAft>
                <a:spcPts val="0"/>
              </a:spcAft>
              <a:buClr>
                <a:schemeClr val="dk1"/>
              </a:buClr>
              <a:buSzPts val="2800"/>
              <a:buChar char="•"/>
            </a:pPr>
            <a:r>
              <a:rPr lang="en-GB"/>
              <a:t>Class reps organise cake sales and stalls at various events.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28"/>
          <p:cNvSpPr txBox="1">
            <a:spLocks noGrp="1"/>
          </p:cNvSpPr>
          <p:nvPr>
            <p:ph type="title"/>
          </p:nvPr>
        </p:nvSpPr>
        <p:spPr>
          <a:xfrm>
            <a:off x="2390278" y="348500"/>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Friends of CPS</a:t>
            </a:r>
            <a:endParaRPr b="1"/>
          </a:p>
        </p:txBody>
      </p:sp>
      <p:pic>
        <p:nvPicPr>
          <p:cNvPr id="314" name="Google Shape;314;p28"/>
          <p:cNvPicPr preferRelativeResize="0"/>
          <p:nvPr/>
        </p:nvPicPr>
        <p:blipFill rotWithShape="1">
          <a:blip r:embed="rId3">
            <a:alphaModFix/>
          </a:blip>
          <a:srcRect/>
          <a:stretch/>
        </p:blipFill>
        <p:spPr>
          <a:xfrm>
            <a:off x="9405459" y="6059950"/>
            <a:ext cx="2658086" cy="640135"/>
          </a:xfrm>
          <a:prstGeom prst="rect">
            <a:avLst/>
          </a:prstGeom>
          <a:noFill/>
          <a:ln>
            <a:noFill/>
          </a:ln>
        </p:spPr>
      </p:pic>
      <p:pic>
        <p:nvPicPr>
          <p:cNvPr id="315" name="Google Shape;315;p28"/>
          <p:cNvPicPr preferRelativeResize="0"/>
          <p:nvPr/>
        </p:nvPicPr>
        <p:blipFill rotWithShape="1">
          <a:blip r:embed="rId4">
            <a:alphaModFix/>
          </a:blip>
          <a:srcRect/>
          <a:stretch/>
        </p:blipFill>
        <p:spPr>
          <a:xfrm>
            <a:off x="128455" y="61970"/>
            <a:ext cx="2261812" cy="2261812"/>
          </a:xfrm>
          <a:prstGeom prst="rect">
            <a:avLst/>
          </a:prstGeom>
          <a:noFill/>
          <a:ln>
            <a:noFill/>
          </a:ln>
        </p:spPr>
      </p:pic>
      <p:sp>
        <p:nvSpPr>
          <p:cNvPr id="316" name="Google Shape;316;p28"/>
          <p:cNvSpPr txBox="1">
            <a:spLocks noGrp="1"/>
          </p:cNvSpPr>
          <p:nvPr>
            <p:ph type="body" idx="1"/>
          </p:nvPr>
        </p:nvSpPr>
        <p:spPr>
          <a:xfrm>
            <a:off x="738447" y="2010952"/>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Char char="•"/>
            </a:pPr>
            <a:r>
              <a:rPr lang="en-GB"/>
              <a:t>Friends Of Claygate Primary School: Voluntary donations (and even better with gift aid) helps us to keep CPS fully equipped and running</a:t>
            </a:r>
            <a:endParaRPr/>
          </a:p>
          <a:p>
            <a:pPr marL="228600" lvl="0" indent="-228600" algn="l" rtl="0">
              <a:lnSpc>
                <a:spcPct val="90000"/>
              </a:lnSpc>
              <a:spcBef>
                <a:spcPts val="1000"/>
              </a:spcBef>
              <a:spcAft>
                <a:spcPts val="0"/>
              </a:spcAft>
              <a:buClr>
                <a:schemeClr val="dk1"/>
              </a:buClr>
              <a:buSzPts val="2800"/>
              <a:buChar char="•"/>
            </a:pPr>
            <a:r>
              <a:rPr lang="en-GB"/>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endParaRPr/>
          </a:p>
          <a:p>
            <a:pPr marL="228600" lvl="0" indent="-228600" algn="l" rtl="0">
              <a:lnSpc>
                <a:spcPct val="90000"/>
              </a:lnSpc>
              <a:spcBef>
                <a:spcPts val="1000"/>
              </a:spcBef>
              <a:spcAft>
                <a:spcPts val="0"/>
              </a:spcAft>
              <a:buClr>
                <a:schemeClr val="dk1"/>
              </a:buClr>
              <a:buSzPts val="2800"/>
              <a:buChar char="•"/>
            </a:pPr>
            <a:r>
              <a:rPr lang="en-GB"/>
              <a:t>Here is the link to access the donation form: </a:t>
            </a:r>
            <a:r>
              <a:rPr lang="en-GB" u="sng" cap="none">
                <a:solidFill>
                  <a:schemeClr val="hlink"/>
                </a:solidFill>
                <a:hlinkClick r:id="rId5"/>
              </a:rPr>
              <a:t>HTTPS://CAFDONATE.CAFONLINE.ORG/20959</a:t>
            </a:r>
            <a:endParaRPr/>
          </a:p>
          <a:p>
            <a:pPr marL="457200" lvl="0" indent="0" algn="l" rtl="0">
              <a:lnSpc>
                <a:spcPct val="90000"/>
              </a:lnSpc>
              <a:spcBef>
                <a:spcPts val="1000"/>
              </a:spcBef>
              <a:spcAft>
                <a:spcPts val="0"/>
              </a:spcAft>
              <a:buSzPts val="1800"/>
              <a:buNone/>
            </a:pPr>
            <a:endParaRPr/>
          </a:p>
        </p:txBody>
      </p:sp>
      <p:pic>
        <p:nvPicPr>
          <p:cNvPr id="317" name="Google Shape;317;p28"/>
          <p:cNvPicPr preferRelativeResize="0"/>
          <p:nvPr/>
        </p:nvPicPr>
        <p:blipFill rotWithShape="1">
          <a:blip r:embed="rId6">
            <a:alphaModFix/>
          </a:blip>
          <a:srcRect/>
          <a:stretch/>
        </p:blipFill>
        <p:spPr>
          <a:xfrm>
            <a:off x="10166416" y="130125"/>
            <a:ext cx="1795209" cy="176245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1345</Words>
  <Application>Microsoft Office PowerPoint</Application>
  <PresentationFormat>Widescreen</PresentationFormat>
  <Paragraphs>130</Paragraphs>
  <Slides>27</Slides>
  <Notes>27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Calibri</vt:lpstr>
      <vt:lpstr>Office Theme</vt:lpstr>
      <vt:lpstr>Welcome to Year 5 Curriculum Evening September 2026</vt:lpstr>
      <vt:lpstr>Meet the Team</vt:lpstr>
      <vt:lpstr>PowerPoint Presentation</vt:lpstr>
      <vt:lpstr>Our CPS Values</vt:lpstr>
      <vt:lpstr>Our Expectations</vt:lpstr>
      <vt:lpstr>Attendance and Punctuality</vt:lpstr>
      <vt:lpstr>PowerPoint Presentation</vt:lpstr>
      <vt:lpstr>Attendance Protocol</vt:lpstr>
      <vt:lpstr>PowerPoint Presentation</vt:lpstr>
      <vt:lpstr>Timetable</vt:lpstr>
      <vt:lpstr>Home Learning</vt:lpstr>
      <vt:lpstr>Online Safety</vt:lpstr>
      <vt:lpstr>Online Safety (this will be sent out in a newsletter) </vt:lpstr>
      <vt:lpstr>Reading</vt:lpstr>
      <vt:lpstr>Curriculum</vt:lpstr>
      <vt:lpstr>Curriculum</vt:lpstr>
      <vt:lpstr>The Year 5 Curriculum</vt:lpstr>
      <vt:lpstr>The Year 5 Curriculum</vt:lpstr>
      <vt:lpstr>The Year 5 Curriculum</vt:lpstr>
      <vt:lpstr>A Growth Mindset Approach</vt:lpstr>
      <vt:lpstr>Enrichment</vt:lpstr>
      <vt:lpstr>Trips, Workshops and Visitors</vt:lpstr>
      <vt:lpstr>Assessment</vt:lpstr>
      <vt:lpstr>Communication</vt:lpstr>
      <vt:lpstr>Safeguarding at CPS</vt:lpstr>
      <vt:lpstr>Volunteers &amp; Parents Association (CPSPA)</vt:lpstr>
      <vt:lpstr>Friends of CPS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home</dc:creator>
  <cp:lastModifiedBy>Sarah Nelson</cp:lastModifiedBy>
  <cp:revision>1</cp:revision>
  <dcterms:modified xsi:type="dcterms:W3CDTF">2026-09-08T16:14:04Z</dcterms:modified>
</cp:coreProperties>
</file>