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2" r:id="rId3"/>
    <p:sldId id="277" r:id="rId4"/>
    <p:sldId id="263" r:id="rId5"/>
    <p:sldId id="264" r:id="rId6"/>
    <p:sldId id="282" r:id="rId7"/>
    <p:sldId id="287" r:id="rId8"/>
    <p:sldId id="283" r:id="rId9"/>
    <p:sldId id="285" r:id="rId10"/>
    <p:sldId id="270" r:id="rId11"/>
    <p:sldId id="289" r:id="rId12"/>
    <p:sldId id="265" r:id="rId13"/>
    <p:sldId id="280" r:id="rId14"/>
    <p:sldId id="288" r:id="rId15"/>
    <p:sldId id="267" r:id="rId16"/>
    <p:sldId id="266" r:id="rId17"/>
    <p:sldId id="278" r:id="rId18"/>
    <p:sldId id="275" r:id="rId19"/>
    <p:sldId id="269" r:id="rId20"/>
    <p:sldId id="279" r:id="rId21"/>
    <p:sldId id="271" r:id="rId22"/>
    <p:sldId id="281" r:id="rId23"/>
    <p:sldId id="272" r:id="rId24"/>
    <p:sldId id="284"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22" d="100"/>
          <a:sy n="122" d="100"/>
        </p:scale>
        <p:origin x="90" y="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FD24B68-CB62-47A2-B280-BAB3EF0CB993}"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25435742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FD24B68-CB62-47A2-B280-BAB3EF0CB993}"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2047730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FD24B68-CB62-47A2-B280-BAB3EF0CB993}"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35622494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FD24B68-CB62-47A2-B280-BAB3EF0CB993}" type="datetimeFigureOut">
              <a:rPr lang="en-GB" smtClean="0"/>
              <a:t>08/09/2026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13661980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FD24B68-CB62-47A2-B280-BAB3EF0CB993}" type="datetimeFigureOut">
              <a:rPr lang="en-GB" smtClean="0"/>
              <a:t>08/09/2026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23522082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FD24B68-CB62-47A2-B280-BAB3EF0CB993}" type="datetimeFigureOut">
              <a:rPr lang="en-GB" smtClean="0"/>
              <a:t>08/09/2026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5885838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D24B68-CB62-47A2-B280-BAB3EF0CB993}" type="datetimeFigureOut">
              <a:rPr lang="en-GB" smtClean="0"/>
              <a:t>08/09/2026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1197287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FD24B68-CB62-47A2-B280-BAB3EF0CB993}" type="datetimeFigureOut">
              <a:rPr lang="en-GB" smtClean="0"/>
              <a:t>08/09/2026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613712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FD24B68-CB62-47A2-B280-BAB3EF0CB993}" type="datetimeFigureOut">
              <a:rPr lang="en-GB" smtClean="0"/>
              <a:t>08/09/2026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7853544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FD24B68-CB62-47A2-B280-BAB3EF0CB993}"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13505611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FD24B68-CB62-47A2-B280-BAB3EF0CB993}"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17638678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FD24B68-CB62-47A2-B280-BAB3EF0CB993}" type="datetimeFigureOut">
              <a:rPr lang="en-GB" smtClean="0"/>
              <a:t>08/09/2026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088F9C-94FF-4717-B08F-95874C8C641D}" type="slidenum">
              <a:rPr lang="en-GB" smtClean="0"/>
              <a:t>‹#›</a:t>
            </a:fld>
            <a:endParaRPr lang="en-GB"/>
          </a:p>
        </p:txBody>
      </p:sp>
    </p:spTree>
    <p:extLst>
      <p:ext uri="{BB962C8B-B14F-4D97-AF65-F5344CB8AC3E}">
        <p14:creationId xmlns:p14="http://schemas.microsoft.com/office/powerpoint/2010/main" val="38863375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hyperlink" Target="https://www.claygate.surrey.sch.uk/page/?title=PSHE&amp;pid=65"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hyperlink" Target="mailto:office@claygate.surrey.sch.uk"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hyperlink" Target="https://cafdonate.cafonline.org/20959"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794486"/>
            <a:ext cx="9144000" cy="2387600"/>
          </a:xfrm>
        </p:spPr>
        <p:txBody>
          <a:bodyPr>
            <a:normAutofit fontScale="90000"/>
          </a:bodyPr>
          <a:lstStyle/>
          <a:p>
            <a:r>
              <a:rPr lang="en-GB" dirty="0"/>
              <a:t>Welcome to Year 2 Curriculum Evening</a:t>
            </a:r>
            <a:br>
              <a:rPr lang="en-GB" dirty="0"/>
            </a:br>
            <a:r>
              <a:rPr lang="en-GB" dirty="0"/>
              <a:t>September 2026</a:t>
            </a:r>
          </a:p>
        </p:txBody>
      </p:sp>
      <p:pic>
        <p:nvPicPr>
          <p:cNvPr id="4" name="Picture 3"/>
          <p:cNvPicPr>
            <a:picLocks noChangeAspect="1"/>
          </p:cNvPicPr>
          <p:nvPr/>
        </p:nvPicPr>
        <p:blipFill>
          <a:blip r:embed="rId2"/>
          <a:stretch>
            <a:fillRect/>
          </a:stretch>
        </p:blipFill>
        <p:spPr>
          <a:xfrm>
            <a:off x="9272455" y="5968510"/>
            <a:ext cx="2658086" cy="640135"/>
          </a:xfrm>
          <a:prstGeom prst="rect">
            <a:avLst/>
          </a:prstGeom>
        </p:spPr>
      </p:pic>
      <p:pic>
        <p:nvPicPr>
          <p:cNvPr id="5" name="Picture 4"/>
          <p:cNvPicPr>
            <a:picLocks noChangeAspect="1"/>
          </p:cNvPicPr>
          <p:nvPr/>
        </p:nvPicPr>
        <p:blipFill>
          <a:blip r:embed="rId3"/>
          <a:stretch>
            <a:fillRect/>
          </a:stretch>
        </p:blipFill>
        <p:spPr>
          <a:xfrm>
            <a:off x="252640" y="196488"/>
            <a:ext cx="1667600" cy="16676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7557532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Meet the Team</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pic>
        <p:nvPicPr>
          <p:cNvPr id="6" name="Picture 5">
            <a:extLst>
              <a:ext uri="{FF2B5EF4-FFF2-40B4-BE49-F238E27FC236}">
                <a16:creationId xmlns:a16="http://schemas.microsoft.com/office/drawing/2014/main" id="{F876E3D7-C9BE-347B-E49F-1D16FDA458D1}"/>
              </a:ext>
            </a:extLst>
          </p:cNvPr>
          <p:cNvPicPr>
            <a:picLocks noChangeAspect="1"/>
          </p:cNvPicPr>
          <p:nvPr/>
        </p:nvPicPr>
        <p:blipFill>
          <a:blip r:embed="rId4"/>
          <a:stretch>
            <a:fillRect/>
          </a:stretch>
        </p:blipFill>
        <p:spPr>
          <a:xfrm>
            <a:off x="1062427" y="2240758"/>
            <a:ext cx="1601468" cy="2242055"/>
          </a:xfrm>
          <a:prstGeom prst="rect">
            <a:avLst/>
          </a:prstGeom>
        </p:spPr>
      </p:pic>
      <p:pic>
        <p:nvPicPr>
          <p:cNvPr id="7" name="Picture 6">
            <a:extLst>
              <a:ext uri="{FF2B5EF4-FFF2-40B4-BE49-F238E27FC236}">
                <a16:creationId xmlns:a16="http://schemas.microsoft.com/office/drawing/2014/main" id="{0115C451-AC2E-BCAA-314D-3E0B0372568A}"/>
              </a:ext>
            </a:extLst>
          </p:cNvPr>
          <p:cNvPicPr>
            <a:picLocks noChangeAspect="1"/>
          </p:cNvPicPr>
          <p:nvPr/>
        </p:nvPicPr>
        <p:blipFill>
          <a:blip r:embed="rId5"/>
          <a:stretch>
            <a:fillRect/>
          </a:stretch>
        </p:blipFill>
        <p:spPr>
          <a:xfrm>
            <a:off x="4493750" y="2132345"/>
            <a:ext cx="1602250" cy="2243150"/>
          </a:xfrm>
          <a:prstGeom prst="rect">
            <a:avLst/>
          </a:prstGeom>
        </p:spPr>
      </p:pic>
      <p:sp>
        <p:nvSpPr>
          <p:cNvPr id="9" name="Content Placeholder 8">
            <a:extLst>
              <a:ext uri="{FF2B5EF4-FFF2-40B4-BE49-F238E27FC236}">
                <a16:creationId xmlns:a16="http://schemas.microsoft.com/office/drawing/2014/main" id="{AD34BBC3-69CE-8D3E-4BAA-579C3C8FB8A7}"/>
              </a:ext>
            </a:extLst>
          </p:cNvPr>
          <p:cNvSpPr>
            <a:spLocks noGrp="1"/>
          </p:cNvSpPr>
          <p:nvPr>
            <p:ph idx="1"/>
          </p:nvPr>
        </p:nvSpPr>
        <p:spPr>
          <a:xfrm>
            <a:off x="996161" y="4833778"/>
            <a:ext cx="2975708" cy="855822"/>
          </a:xfrm>
        </p:spPr>
        <p:txBody>
          <a:bodyPr>
            <a:normAutofit fontScale="92500" lnSpcReduction="20000"/>
          </a:bodyPr>
          <a:lstStyle/>
          <a:p>
            <a:pPr marL="0" indent="0">
              <a:buNone/>
            </a:pPr>
            <a:r>
              <a:rPr lang="en-US" dirty="0"/>
              <a:t>Mrs Goddard</a:t>
            </a:r>
          </a:p>
          <a:p>
            <a:pPr marL="0" indent="0">
              <a:buNone/>
            </a:pPr>
            <a:r>
              <a:rPr lang="en-GB" dirty="0"/>
              <a:t>Chestnut Class</a:t>
            </a:r>
          </a:p>
        </p:txBody>
      </p:sp>
      <p:sp>
        <p:nvSpPr>
          <p:cNvPr id="10" name="Content Placeholder 8">
            <a:extLst>
              <a:ext uri="{FF2B5EF4-FFF2-40B4-BE49-F238E27FC236}">
                <a16:creationId xmlns:a16="http://schemas.microsoft.com/office/drawing/2014/main" id="{41FD6BB5-3D46-00AF-4E08-29FE47BD6AFD}"/>
              </a:ext>
            </a:extLst>
          </p:cNvPr>
          <p:cNvSpPr txBox="1">
            <a:spLocks/>
          </p:cNvSpPr>
          <p:nvPr/>
        </p:nvSpPr>
        <p:spPr>
          <a:xfrm>
            <a:off x="4287725" y="4833778"/>
            <a:ext cx="2975708" cy="754222"/>
          </a:xfrm>
          <a:prstGeom prst="rect">
            <a:avLst/>
          </a:prstGeom>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t>Miss Murray</a:t>
            </a:r>
          </a:p>
          <a:p>
            <a:pPr marL="0" indent="0">
              <a:buNone/>
            </a:pPr>
            <a:r>
              <a:rPr lang="en-US" dirty="0"/>
              <a:t>Elm Class  </a:t>
            </a:r>
            <a:endParaRPr lang="en-GB" dirty="0"/>
          </a:p>
        </p:txBody>
      </p:sp>
      <p:pic>
        <p:nvPicPr>
          <p:cNvPr id="13" name="Picture 12">
            <a:extLst>
              <a:ext uri="{FF2B5EF4-FFF2-40B4-BE49-F238E27FC236}">
                <a16:creationId xmlns:a16="http://schemas.microsoft.com/office/drawing/2014/main" id="{73AD7E5B-1A84-F8D9-5B69-F444FD3D0193}"/>
              </a:ext>
            </a:extLst>
          </p:cNvPr>
          <p:cNvPicPr>
            <a:picLocks noChangeAspect="1"/>
          </p:cNvPicPr>
          <p:nvPr/>
        </p:nvPicPr>
        <p:blipFill>
          <a:blip r:embed="rId6"/>
          <a:stretch>
            <a:fillRect/>
          </a:stretch>
        </p:blipFill>
        <p:spPr>
          <a:xfrm>
            <a:off x="8620274" y="1920210"/>
            <a:ext cx="1736630" cy="3017580"/>
          </a:xfrm>
          <a:prstGeom prst="rect">
            <a:avLst/>
          </a:prstGeom>
        </p:spPr>
      </p:pic>
      <p:sp>
        <p:nvSpPr>
          <p:cNvPr id="14" name="Content Placeholder 8">
            <a:extLst>
              <a:ext uri="{FF2B5EF4-FFF2-40B4-BE49-F238E27FC236}">
                <a16:creationId xmlns:a16="http://schemas.microsoft.com/office/drawing/2014/main" id="{FBC218A6-A6A3-4169-E579-92BA3D97D76D}"/>
              </a:ext>
            </a:extLst>
          </p:cNvPr>
          <p:cNvSpPr txBox="1">
            <a:spLocks/>
          </p:cNvSpPr>
          <p:nvPr/>
        </p:nvSpPr>
        <p:spPr>
          <a:xfrm>
            <a:off x="8543202" y="5183937"/>
            <a:ext cx="2975708" cy="754222"/>
          </a:xfrm>
          <a:prstGeom prst="rect">
            <a:avLst/>
          </a:prstGeom>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t>Miss Martin </a:t>
            </a:r>
          </a:p>
          <a:p>
            <a:pPr marL="0" indent="0">
              <a:buNone/>
            </a:pPr>
            <a:r>
              <a:rPr lang="en-US" dirty="0"/>
              <a:t>TA</a:t>
            </a:r>
            <a:endParaRPr lang="en-GB" dirty="0"/>
          </a:p>
        </p:txBody>
      </p:sp>
    </p:spTree>
    <p:extLst>
      <p:ext uri="{BB962C8B-B14F-4D97-AF65-F5344CB8AC3E}">
        <p14:creationId xmlns:p14="http://schemas.microsoft.com/office/powerpoint/2010/main" val="2058856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Meet the Senior Leadership Team</a:t>
            </a:r>
          </a:p>
        </p:txBody>
      </p:sp>
      <p:sp>
        <p:nvSpPr>
          <p:cNvPr id="3" name="Content Placeholder 2"/>
          <p:cNvSpPr>
            <a:spLocks noGrp="1"/>
          </p:cNvSpPr>
          <p:nvPr>
            <p:ph idx="1"/>
          </p:nvPr>
        </p:nvSpPr>
        <p:spPr>
          <a:xfrm>
            <a:off x="447502" y="2224636"/>
            <a:ext cx="10515600" cy="4351338"/>
          </a:xfrm>
        </p:spPr>
        <p:txBody>
          <a:bodyPr>
            <a:normAutofit/>
          </a:bodyPr>
          <a:lstStyle/>
          <a:p>
            <a:r>
              <a:rPr lang="en-GB" sz="3600" dirty="0"/>
              <a:t>Dan Cadman: Head Teacher </a:t>
            </a:r>
          </a:p>
          <a:p>
            <a:endParaRPr lang="en-GB" sz="3600" dirty="0"/>
          </a:p>
          <a:p>
            <a:r>
              <a:rPr lang="en-GB" sz="3600" dirty="0"/>
              <a:t>Marita Cunniffe: Inclusion Lead </a:t>
            </a:r>
          </a:p>
          <a:p>
            <a:pPr marL="0" indent="0">
              <a:buNone/>
            </a:pPr>
            <a:endParaRPr lang="en-GB" sz="3600" dirty="0"/>
          </a:p>
          <a:p>
            <a:r>
              <a:rPr lang="en-GB" sz="3600" dirty="0"/>
              <a:t>Hilary Ali: Deputy Head </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pic>
        <p:nvPicPr>
          <p:cNvPr id="7" name="Picture 6">
            <a:extLst>
              <a:ext uri="{FF2B5EF4-FFF2-40B4-BE49-F238E27FC236}">
                <a16:creationId xmlns:a16="http://schemas.microsoft.com/office/drawing/2014/main" id="{61617206-1DF6-960C-A079-D7A32EBE0BB4}"/>
              </a:ext>
            </a:extLst>
          </p:cNvPr>
          <p:cNvPicPr>
            <a:picLocks noChangeAspect="1"/>
          </p:cNvPicPr>
          <p:nvPr/>
        </p:nvPicPr>
        <p:blipFill>
          <a:blip r:embed="rId4"/>
          <a:stretch>
            <a:fillRect/>
          </a:stretch>
        </p:blipFill>
        <p:spPr>
          <a:xfrm>
            <a:off x="6204247" y="1853725"/>
            <a:ext cx="1219200" cy="1219200"/>
          </a:xfrm>
          <a:prstGeom prst="rect">
            <a:avLst/>
          </a:prstGeom>
        </p:spPr>
      </p:pic>
      <p:pic>
        <p:nvPicPr>
          <p:cNvPr id="9" name="Picture 8">
            <a:extLst>
              <a:ext uri="{FF2B5EF4-FFF2-40B4-BE49-F238E27FC236}">
                <a16:creationId xmlns:a16="http://schemas.microsoft.com/office/drawing/2014/main" id="{6CFEC18D-5F5E-324D-A4CB-0DB801592D8F}"/>
              </a:ext>
            </a:extLst>
          </p:cNvPr>
          <p:cNvPicPr>
            <a:picLocks noChangeAspect="1"/>
          </p:cNvPicPr>
          <p:nvPr/>
        </p:nvPicPr>
        <p:blipFill>
          <a:blip r:embed="rId5"/>
          <a:stretch>
            <a:fillRect/>
          </a:stretch>
        </p:blipFill>
        <p:spPr>
          <a:xfrm>
            <a:off x="6685748" y="3194526"/>
            <a:ext cx="1162050" cy="1181100"/>
          </a:xfrm>
          <a:prstGeom prst="rect">
            <a:avLst/>
          </a:prstGeom>
        </p:spPr>
      </p:pic>
      <p:pic>
        <p:nvPicPr>
          <p:cNvPr id="11" name="Picture 10">
            <a:extLst>
              <a:ext uri="{FF2B5EF4-FFF2-40B4-BE49-F238E27FC236}">
                <a16:creationId xmlns:a16="http://schemas.microsoft.com/office/drawing/2014/main" id="{E1CEDA86-EC8C-BDC8-747D-95016B88F3D9}"/>
              </a:ext>
            </a:extLst>
          </p:cNvPr>
          <p:cNvPicPr>
            <a:picLocks noChangeAspect="1"/>
          </p:cNvPicPr>
          <p:nvPr/>
        </p:nvPicPr>
        <p:blipFill>
          <a:blip r:embed="rId6"/>
          <a:stretch>
            <a:fillRect/>
          </a:stretch>
        </p:blipFill>
        <p:spPr>
          <a:xfrm>
            <a:off x="5169226" y="4464109"/>
            <a:ext cx="1238250" cy="1143000"/>
          </a:xfrm>
          <a:prstGeom prst="rect">
            <a:avLst/>
          </a:prstGeom>
        </p:spPr>
      </p:pic>
    </p:spTree>
    <p:extLst>
      <p:ext uri="{BB962C8B-B14F-4D97-AF65-F5344CB8AC3E}">
        <p14:creationId xmlns:p14="http://schemas.microsoft.com/office/powerpoint/2010/main" val="2451594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Our CPS Values</a:t>
            </a:r>
          </a:p>
        </p:txBody>
      </p:sp>
      <p:pic>
        <p:nvPicPr>
          <p:cNvPr id="6" name="Content Placeholder 5"/>
          <p:cNvPicPr>
            <a:picLocks noGrp="1" noChangeAspect="1"/>
          </p:cNvPicPr>
          <p:nvPr>
            <p:ph idx="1"/>
          </p:nvPr>
        </p:nvPicPr>
        <p:blipFill>
          <a:blip r:embed="rId2"/>
          <a:stretch>
            <a:fillRect/>
          </a:stretch>
        </p:blipFill>
        <p:spPr>
          <a:xfrm>
            <a:off x="2273844" y="1374832"/>
            <a:ext cx="7297364" cy="4784926"/>
          </a:xfrm>
          <a:prstGeom prst="rect">
            <a:avLst/>
          </a:prstGeom>
        </p:spPr>
      </p:pic>
      <p:pic>
        <p:nvPicPr>
          <p:cNvPr id="4" name="Picture 3"/>
          <p:cNvPicPr>
            <a:picLocks noChangeAspect="1"/>
          </p:cNvPicPr>
          <p:nvPr/>
        </p:nvPicPr>
        <p:blipFill>
          <a:blip r:embed="rId3"/>
          <a:stretch>
            <a:fillRect/>
          </a:stretch>
        </p:blipFill>
        <p:spPr>
          <a:xfrm>
            <a:off x="9405459" y="6059950"/>
            <a:ext cx="2658086" cy="640135"/>
          </a:xfrm>
          <a:prstGeom prst="rect">
            <a:avLst/>
          </a:prstGeom>
        </p:spPr>
      </p:pic>
      <p:pic>
        <p:nvPicPr>
          <p:cNvPr id="5" name="Picture 4"/>
          <p:cNvPicPr>
            <a:picLocks noChangeAspect="1"/>
          </p:cNvPicPr>
          <p:nvPr/>
        </p:nvPicPr>
        <p:blipFill>
          <a:blip r:embed="rId4"/>
          <a:stretch>
            <a:fillRect/>
          </a:stretch>
        </p:blipFill>
        <p:spPr>
          <a:xfrm>
            <a:off x="128455" y="61970"/>
            <a:ext cx="2261812" cy="2261812"/>
          </a:xfrm>
          <a:prstGeom prst="rect">
            <a:avLst/>
          </a:prstGeom>
        </p:spPr>
      </p:pic>
      <p:pic>
        <p:nvPicPr>
          <p:cNvPr id="3" name="Picture 2"/>
          <p:cNvPicPr>
            <a:picLocks noChangeAspect="1"/>
          </p:cNvPicPr>
          <p:nvPr/>
        </p:nvPicPr>
        <p:blipFill>
          <a:blip r:embed="rId5"/>
          <a:stretch>
            <a:fillRect/>
          </a:stretch>
        </p:blipFill>
        <p:spPr>
          <a:xfrm>
            <a:off x="474956" y="4932092"/>
            <a:ext cx="1371719" cy="1127858"/>
          </a:xfrm>
          <a:prstGeom prst="rect">
            <a:avLst/>
          </a:prstGeom>
        </p:spPr>
      </p:pic>
      <p:pic>
        <p:nvPicPr>
          <p:cNvPr id="7" name="Picture 6"/>
          <p:cNvPicPr/>
          <p:nvPr/>
        </p:nvPicPr>
        <p:blipFill>
          <a:blip r:embed="rId6" cstate="print">
            <a:extLst>
              <a:ext uri="{28A0092B-C50C-407E-A947-70E740481C1C}">
                <a14:useLocalDpi xmlns:a14="http://schemas.microsoft.com/office/drawing/2010/main" val="0"/>
              </a:ext>
            </a:extLst>
          </a:blip>
          <a:stretch>
            <a:fillRect/>
          </a:stretch>
        </p:blipFill>
        <p:spPr>
          <a:xfrm>
            <a:off x="4796445" y="3975113"/>
            <a:ext cx="4181846" cy="2724972"/>
          </a:xfrm>
          <a:prstGeom prst="rect">
            <a:avLst/>
          </a:prstGeom>
        </p:spPr>
      </p:pic>
    </p:spTree>
    <p:extLst>
      <p:ext uri="{BB962C8B-B14F-4D97-AF65-F5344CB8AC3E}">
        <p14:creationId xmlns:p14="http://schemas.microsoft.com/office/powerpoint/2010/main" val="35998635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Our Expectations</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Content Placeholder 2"/>
          <p:cNvSpPr>
            <a:spLocks noGrp="1"/>
          </p:cNvSpPr>
          <p:nvPr>
            <p:ph idx="1"/>
          </p:nvPr>
        </p:nvSpPr>
        <p:spPr/>
        <p:txBody>
          <a:bodyPr>
            <a:normAutofit/>
          </a:bodyPr>
          <a:lstStyle/>
          <a:p>
            <a:endParaRPr lang="en-GB" dirty="0"/>
          </a:p>
          <a:p>
            <a:r>
              <a:rPr lang="en-GB" dirty="0"/>
              <a:t>Independence (including walking in / out independently)</a:t>
            </a:r>
          </a:p>
          <a:p>
            <a:r>
              <a:rPr lang="en-GB" dirty="0"/>
              <a:t>Promoting positive behaviour </a:t>
            </a:r>
          </a:p>
          <a:p>
            <a:r>
              <a:rPr lang="en-GB" dirty="0"/>
              <a:t>Smart uniform and ready for learning </a:t>
            </a:r>
          </a:p>
          <a:p>
            <a:r>
              <a:rPr lang="en-GB" dirty="0"/>
              <a:t>Birthday books for class library are welcome. </a:t>
            </a:r>
          </a:p>
          <a:p>
            <a:pPr marL="0" indent="0">
              <a:buNone/>
            </a:pPr>
            <a:r>
              <a:rPr lang="en-GB" sz="2000" dirty="0">
                <a:solidFill>
                  <a:srgbClr val="FF0000"/>
                </a:solidFill>
              </a:rPr>
              <a:t>Reminder that we don’t give out sweets for allergies and religious reasons.</a:t>
            </a:r>
          </a:p>
          <a:p>
            <a:endParaRPr lang="en-GB" dirty="0"/>
          </a:p>
        </p:txBody>
      </p:sp>
    </p:spTree>
    <p:extLst>
      <p:ext uri="{BB962C8B-B14F-4D97-AF65-F5344CB8AC3E}">
        <p14:creationId xmlns:p14="http://schemas.microsoft.com/office/powerpoint/2010/main" val="9109379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Attendance and Punctuality</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Content Placeholder 2"/>
          <p:cNvSpPr>
            <a:spLocks noGrp="1"/>
          </p:cNvSpPr>
          <p:nvPr>
            <p:ph idx="1"/>
          </p:nvPr>
        </p:nvSpPr>
        <p:spPr>
          <a:xfrm>
            <a:off x="838200" y="2036617"/>
            <a:ext cx="10515600" cy="4140345"/>
          </a:xfrm>
        </p:spPr>
        <p:txBody>
          <a:bodyPr>
            <a:normAutofit/>
          </a:bodyPr>
          <a:lstStyle/>
          <a:p>
            <a:r>
              <a:rPr lang="en-GB" sz="2400" dirty="0"/>
              <a:t>Punctuality is important</a:t>
            </a:r>
          </a:p>
          <a:p>
            <a:r>
              <a:rPr lang="en-GB" sz="2400" dirty="0"/>
              <a:t>The school gates open at 8.35am and learning starts promptly at 8.45am with a learning task and interventions </a:t>
            </a:r>
            <a:r>
              <a:rPr lang="en-GB" sz="1200" i="1" dirty="0">
                <a:solidFill>
                  <a:srgbClr val="FF0000"/>
                </a:solidFill>
              </a:rPr>
              <a:t>(this could include giving feedback on previous lesson so misconceptions are addressed)</a:t>
            </a:r>
          </a:p>
          <a:p>
            <a:r>
              <a:rPr lang="en-GB" sz="2400" dirty="0"/>
              <a:t>Children who are late will miss learning, the outline of the day, a positive calm start to the day and can have self-esteem/social skills impacted</a:t>
            </a:r>
          </a:p>
          <a:p>
            <a:r>
              <a:rPr lang="en-GB" sz="2400" dirty="0"/>
              <a:t>Too many of our children are regularly missing school – the government expects a minimum of 96% attendance </a:t>
            </a:r>
          </a:p>
          <a:p>
            <a:r>
              <a:rPr lang="en-GB" sz="2400" i="1" dirty="0"/>
              <a:t>Missing learning leaves children vulnerable to falling behind. Children with poor attendance tend to achieve less in both primary and secondary school </a:t>
            </a:r>
            <a:r>
              <a:rPr lang="en-GB" sz="2400" dirty="0"/>
              <a:t>(</a:t>
            </a:r>
            <a:r>
              <a:rPr lang="en-GB" sz="2400" dirty="0" err="1"/>
              <a:t>DfE</a:t>
            </a:r>
            <a:r>
              <a:rPr lang="en-GB" sz="2400" dirty="0"/>
              <a:t>)</a:t>
            </a:r>
            <a:endParaRPr lang="en-GB" dirty="0"/>
          </a:p>
        </p:txBody>
      </p:sp>
    </p:spTree>
    <p:extLst>
      <p:ext uri="{BB962C8B-B14F-4D97-AF65-F5344CB8AC3E}">
        <p14:creationId xmlns:p14="http://schemas.microsoft.com/office/powerpoint/2010/main" val="3647315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Attendance and Punctuality</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pic>
        <p:nvPicPr>
          <p:cNvPr id="7" name="Content Placeholder 6"/>
          <p:cNvPicPr>
            <a:picLocks noGrp="1" noChangeAspect="1"/>
          </p:cNvPicPr>
          <p:nvPr>
            <p:ph idx="1"/>
          </p:nvPr>
        </p:nvPicPr>
        <p:blipFill>
          <a:blip r:embed="rId4"/>
          <a:stretch>
            <a:fillRect/>
          </a:stretch>
        </p:blipFill>
        <p:spPr>
          <a:xfrm>
            <a:off x="2309553" y="1618905"/>
            <a:ext cx="5470041" cy="4761112"/>
          </a:xfrm>
          <a:prstGeom prst="rect">
            <a:avLst/>
          </a:prstGeom>
        </p:spPr>
      </p:pic>
      <p:sp>
        <p:nvSpPr>
          <p:cNvPr id="9" name="TextBox 8"/>
          <p:cNvSpPr txBox="1"/>
          <p:nvPr/>
        </p:nvSpPr>
        <p:spPr>
          <a:xfrm>
            <a:off x="7922029" y="1995055"/>
            <a:ext cx="3607724" cy="2862322"/>
          </a:xfrm>
          <a:prstGeom prst="rect">
            <a:avLst/>
          </a:prstGeom>
          <a:noFill/>
        </p:spPr>
        <p:txBody>
          <a:bodyPr wrap="square" rtlCol="0">
            <a:spAutoFit/>
          </a:bodyPr>
          <a:lstStyle/>
          <a:p>
            <a:r>
              <a:rPr lang="en-GB" dirty="0"/>
              <a:t>You could receive </a:t>
            </a:r>
            <a:r>
              <a:rPr lang="en-GB" b="1" dirty="0"/>
              <a:t>a penalty notice </a:t>
            </a:r>
            <a:r>
              <a:rPr lang="en-GB" dirty="0"/>
              <a:t>if you take your child out of school during term time. </a:t>
            </a:r>
          </a:p>
          <a:p>
            <a:endParaRPr lang="en-GB" dirty="0"/>
          </a:p>
          <a:p>
            <a:r>
              <a:rPr lang="en-GB" dirty="0"/>
              <a:t>No term time holidays will be authorised.</a:t>
            </a:r>
          </a:p>
          <a:p>
            <a:endParaRPr lang="en-GB" dirty="0"/>
          </a:p>
          <a:p>
            <a:r>
              <a:rPr lang="en-GB" dirty="0"/>
              <a:t>There are 175 non-school days per year: please use these days for appointments </a:t>
            </a:r>
          </a:p>
        </p:txBody>
      </p:sp>
    </p:spTree>
    <p:extLst>
      <p:ext uri="{BB962C8B-B14F-4D97-AF65-F5344CB8AC3E}">
        <p14:creationId xmlns:p14="http://schemas.microsoft.com/office/powerpoint/2010/main" val="37939442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Attendance Protocol</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Content Placeholder 2"/>
          <p:cNvSpPr>
            <a:spLocks noGrp="1"/>
          </p:cNvSpPr>
          <p:nvPr>
            <p:ph idx="1"/>
          </p:nvPr>
        </p:nvSpPr>
        <p:spPr>
          <a:xfrm>
            <a:off x="838200" y="2036617"/>
            <a:ext cx="10515600" cy="4140345"/>
          </a:xfrm>
        </p:spPr>
        <p:txBody>
          <a:bodyPr>
            <a:normAutofit/>
          </a:bodyPr>
          <a:lstStyle/>
          <a:p>
            <a:r>
              <a:rPr lang="en-GB" sz="2400" dirty="0"/>
              <a:t>Contact the office via phone or email if your child is absent. If we do not hear from you, our absence protocol is triggered and you will be contacted for safeguarding purposes </a:t>
            </a:r>
          </a:p>
          <a:p>
            <a:r>
              <a:rPr lang="en-GB" sz="2400" dirty="0"/>
              <a:t>CPS follows NHS guidance (the ‘48 hour rule’): </a:t>
            </a:r>
            <a:r>
              <a:rPr lang="en-GB" sz="2400" i="1" dirty="0"/>
              <a:t>“Children with diarrhoea or vomiting should stay away from school until they have not been sick or had diarrhoea for at least 2 days (48 hours)”</a:t>
            </a:r>
            <a:endParaRPr lang="en-GB" sz="2400" dirty="0"/>
          </a:p>
          <a:p>
            <a:r>
              <a:rPr lang="en-GB" sz="2400" dirty="0"/>
              <a:t>Attendance is monitored closely by the school and the LA Inclusion Officer</a:t>
            </a:r>
          </a:p>
          <a:p>
            <a:r>
              <a:rPr lang="en-GB" sz="2400" dirty="0"/>
              <a:t>Attendance below 90% is classed as ‘Persistent Absence’ and may result in a referral to the LA Inclusion Officer. This may also result in a penalty notice or prosecution</a:t>
            </a:r>
          </a:p>
          <a:p>
            <a:endParaRPr lang="en-GB" dirty="0"/>
          </a:p>
        </p:txBody>
      </p:sp>
    </p:spTree>
    <p:extLst>
      <p:ext uri="{BB962C8B-B14F-4D97-AF65-F5344CB8AC3E}">
        <p14:creationId xmlns:p14="http://schemas.microsoft.com/office/powerpoint/2010/main" val="16108174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endParaRPr lang="en-GB" b="1" dirty="0"/>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pic>
        <p:nvPicPr>
          <p:cNvPr id="6" name="Content Placeholder 5"/>
          <p:cNvPicPr>
            <a:picLocks noGrp="1" noChangeAspect="1"/>
          </p:cNvPicPr>
          <p:nvPr>
            <p:ph idx="1"/>
          </p:nvPr>
        </p:nvPicPr>
        <p:blipFill>
          <a:blip r:embed="rId4"/>
          <a:stretch>
            <a:fillRect/>
          </a:stretch>
        </p:blipFill>
        <p:spPr>
          <a:xfrm>
            <a:off x="2188144" y="231487"/>
            <a:ext cx="8546358" cy="5828463"/>
          </a:xfrm>
          <a:prstGeom prst="rect">
            <a:avLst/>
          </a:prstGeom>
        </p:spPr>
      </p:pic>
      <p:sp>
        <p:nvSpPr>
          <p:cNvPr id="3" name="TextBox 2"/>
          <p:cNvSpPr txBox="1"/>
          <p:nvPr/>
        </p:nvSpPr>
        <p:spPr>
          <a:xfrm>
            <a:off x="340822" y="2427316"/>
            <a:ext cx="1537854" cy="1754326"/>
          </a:xfrm>
          <a:prstGeom prst="rect">
            <a:avLst/>
          </a:prstGeom>
          <a:noFill/>
        </p:spPr>
        <p:txBody>
          <a:bodyPr wrap="square" rtlCol="0">
            <a:spAutoFit/>
          </a:bodyPr>
          <a:lstStyle/>
          <a:p>
            <a:r>
              <a:rPr lang="en-GB" dirty="0"/>
              <a:t>You can find this on our website under the ‘Attendance’ tab</a:t>
            </a:r>
          </a:p>
        </p:txBody>
      </p:sp>
    </p:spTree>
    <p:extLst>
      <p:ext uri="{BB962C8B-B14F-4D97-AF65-F5344CB8AC3E}">
        <p14:creationId xmlns:p14="http://schemas.microsoft.com/office/powerpoint/2010/main" val="32850560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Timetable</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6" name="Content Placeholder 2"/>
          <p:cNvSpPr txBox="1">
            <a:spLocks/>
          </p:cNvSpPr>
          <p:nvPr/>
        </p:nvSpPr>
        <p:spPr>
          <a:xfrm>
            <a:off x="559504" y="1960593"/>
            <a:ext cx="9716192" cy="4385976"/>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PE is on Tuesday </a:t>
            </a:r>
            <a:r>
              <a:rPr lang="en-GB" b="1" dirty="0">
                <a:solidFill>
                  <a:schemeClr val="accent1">
                    <a:lumMod val="75000"/>
                  </a:schemeClr>
                </a:solidFill>
              </a:rPr>
              <a:t>(Chestnut) </a:t>
            </a:r>
            <a:r>
              <a:rPr lang="en-GB" dirty="0"/>
              <a:t>and children should come to school in their PE kit.  </a:t>
            </a:r>
            <a:r>
              <a:rPr lang="en-GB" sz="1900" i="1" dirty="0"/>
              <a:t>We send PE &amp; Swimming timetables half termly.</a:t>
            </a:r>
          </a:p>
          <a:p>
            <a:r>
              <a:rPr lang="en-GB" dirty="0"/>
              <a:t>Our swimming block is Autumn 1. Children should wear PE kit on a swimming day </a:t>
            </a:r>
            <a:r>
              <a:rPr lang="en-GB" b="1" dirty="0">
                <a:solidFill>
                  <a:schemeClr val="accent1">
                    <a:lumMod val="75000"/>
                  </a:schemeClr>
                </a:solidFill>
              </a:rPr>
              <a:t>(Chestnut- Thursday / Elm- Friday)</a:t>
            </a:r>
          </a:p>
          <a:p>
            <a:r>
              <a:rPr lang="en-GB" dirty="0"/>
              <a:t>Enrichment every </a:t>
            </a:r>
            <a:r>
              <a:rPr lang="en-GB" dirty="0">
                <a:solidFill>
                  <a:srgbClr val="FF0000"/>
                </a:solidFill>
              </a:rPr>
              <a:t>Wednesday. </a:t>
            </a:r>
            <a:r>
              <a:rPr lang="en-GB" sz="2600" b="1" dirty="0">
                <a:solidFill>
                  <a:schemeClr val="accent1">
                    <a:lumMod val="75000"/>
                  </a:schemeClr>
                </a:solidFill>
              </a:rPr>
              <a:t>(Chestnut- M-Fit/ Elm- </a:t>
            </a:r>
            <a:r>
              <a:rPr lang="en-GB" sz="2600" b="1" dirty="0" err="1">
                <a:solidFill>
                  <a:schemeClr val="accent1">
                    <a:lumMod val="75000"/>
                  </a:schemeClr>
                </a:solidFill>
              </a:rPr>
              <a:t>Multisports</a:t>
            </a:r>
            <a:r>
              <a:rPr lang="en-GB" sz="2600" b="1" dirty="0">
                <a:solidFill>
                  <a:schemeClr val="accent1">
                    <a:lumMod val="75000"/>
                  </a:schemeClr>
                </a:solidFill>
              </a:rPr>
              <a:t>)</a:t>
            </a:r>
            <a:r>
              <a:rPr lang="en-GB" dirty="0">
                <a:solidFill>
                  <a:srgbClr val="FF0000"/>
                </a:solidFill>
              </a:rPr>
              <a:t> </a:t>
            </a:r>
            <a:r>
              <a:rPr lang="en-GB" i="1" dirty="0">
                <a:solidFill>
                  <a:srgbClr val="FF0000"/>
                </a:solidFill>
              </a:rPr>
              <a:t>(This allows children to dive deeper into linked curriculum areas)</a:t>
            </a:r>
            <a:r>
              <a:rPr lang="en-GB" i="1" dirty="0"/>
              <a:t> </a:t>
            </a:r>
            <a:endParaRPr lang="en-GB" dirty="0">
              <a:solidFill>
                <a:srgbClr val="FF0000"/>
              </a:solidFill>
            </a:endParaRPr>
          </a:p>
          <a:p>
            <a:r>
              <a:rPr lang="en-GB" dirty="0"/>
              <a:t>At the end of enrichment blocks for music &amp; drama, families will have the opportunity to come into school to share the children’s learning</a:t>
            </a:r>
          </a:p>
          <a:p>
            <a:r>
              <a:rPr lang="en-GB" dirty="0"/>
              <a:t>Children should change back into uniform after a morning club</a:t>
            </a:r>
          </a:p>
          <a:p>
            <a:endParaRPr lang="en-GB" dirty="0"/>
          </a:p>
        </p:txBody>
      </p:sp>
    </p:spTree>
    <p:extLst>
      <p:ext uri="{BB962C8B-B14F-4D97-AF65-F5344CB8AC3E}">
        <p14:creationId xmlns:p14="http://schemas.microsoft.com/office/powerpoint/2010/main" val="19299550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Topic Web</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pic>
        <p:nvPicPr>
          <p:cNvPr id="7" name="Picture 6">
            <a:extLst>
              <a:ext uri="{FF2B5EF4-FFF2-40B4-BE49-F238E27FC236}">
                <a16:creationId xmlns:a16="http://schemas.microsoft.com/office/drawing/2014/main" id="{BAA94CAE-DC21-E112-229F-616E2F5CDFFF}"/>
              </a:ext>
            </a:extLst>
          </p:cNvPr>
          <p:cNvPicPr>
            <a:picLocks noChangeAspect="1"/>
          </p:cNvPicPr>
          <p:nvPr/>
        </p:nvPicPr>
        <p:blipFill>
          <a:blip r:embed="rId4"/>
          <a:stretch>
            <a:fillRect/>
          </a:stretch>
        </p:blipFill>
        <p:spPr>
          <a:xfrm>
            <a:off x="2185264" y="1339527"/>
            <a:ext cx="6650527" cy="4614252"/>
          </a:xfrm>
          <a:prstGeom prst="rect">
            <a:avLst/>
          </a:prstGeom>
        </p:spPr>
      </p:pic>
      <p:sp>
        <p:nvSpPr>
          <p:cNvPr id="8" name="Content Placeholder 2">
            <a:extLst>
              <a:ext uri="{FF2B5EF4-FFF2-40B4-BE49-F238E27FC236}">
                <a16:creationId xmlns:a16="http://schemas.microsoft.com/office/drawing/2014/main" id="{F66ED74B-13D6-42C5-3A1F-5C98D31BF482}"/>
              </a:ext>
            </a:extLst>
          </p:cNvPr>
          <p:cNvSpPr txBox="1">
            <a:spLocks/>
          </p:cNvSpPr>
          <p:nvPr/>
        </p:nvSpPr>
        <p:spPr>
          <a:xfrm>
            <a:off x="0" y="6212162"/>
            <a:ext cx="9716192" cy="438597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This can be accessed on our website.</a:t>
            </a:r>
          </a:p>
          <a:p>
            <a:endParaRPr lang="en-GB" dirty="0"/>
          </a:p>
        </p:txBody>
      </p:sp>
    </p:spTree>
    <p:extLst>
      <p:ext uri="{BB962C8B-B14F-4D97-AF65-F5344CB8AC3E}">
        <p14:creationId xmlns:p14="http://schemas.microsoft.com/office/powerpoint/2010/main" val="25301107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Home Learning</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Content Placeholder 2"/>
          <p:cNvSpPr>
            <a:spLocks noGrp="1"/>
          </p:cNvSpPr>
          <p:nvPr>
            <p:ph idx="1"/>
          </p:nvPr>
        </p:nvSpPr>
        <p:spPr>
          <a:xfrm>
            <a:off x="696884" y="2028679"/>
            <a:ext cx="10515600" cy="4351338"/>
          </a:xfrm>
        </p:spPr>
        <p:txBody>
          <a:bodyPr>
            <a:normAutofit fontScale="92500" lnSpcReduction="10000"/>
          </a:bodyPr>
          <a:lstStyle/>
          <a:p>
            <a:r>
              <a:rPr lang="en-GB" dirty="0"/>
              <a:t>Shared on Friday 3.15pm to be completed by the following Friday.</a:t>
            </a:r>
          </a:p>
          <a:p>
            <a:r>
              <a:rPr lang="en-GB" dirty="0"/>
              <a:t>(Doodle Learning, TTRS)</a:t>
            </a:r>
          </a:p>
          <a:p>
            <a:endParaRPr lang="en-GB" dirty="0"/>
          </a:p>
          <a:p>
            <a:r>
              <a:rPr lang="en-GB" dirty="0"/>
              <a:t>Spellings to practise at home. Feel free to test at home too. The children are tested on 7 current spellings and 3 from previous week, every Friday. We follow Little Wandle Spelling- After October half term</a:t>
            </a:r>
          </a:p>
          <a:p>
            <a:endParaRPr lang="en-GB" dirty="0"/>
          </a:p>
          <a:p>
            <a:r>
              <a:rPr lang="en-GB" dirty="0"/>
              <a:t>Spellings will be introduced half way of first half term </a:t>
            </a:r>
          </a:p>
          <a:p>
            <a:r>
              <a:rPr lang="en-GB" dirty="0"/>
              <a:t> Useful websites – </a:t>
            </a:r>
            <a:r>
              <a:rPr lang="en-GB" dirty="0" err="1"/>
              <a:t>TTrockstars</a:t>
            </a:r>
            <a:r>
              <a:rPr lang="en-GB" dirty="0"/>
              <a:t>, Doodle and anything else! </a:t>
            </a:r>
          </a:p>
          <a:p>
            <a:r>
              <a:rPr lang="en-GB" dirty="0"/>
              <a:t>AR can be used at home to quiz – link on GC</a:t>
            </a:r>
          </a:p>
        </p:txBody>
      </p:sp>
    </p:spTree>
    <p:extLst>
      <p:ext uri="{BB962C8B-B14F-4D97-AF65-F5344CB8AC3E}">
        <p14:creationId xmlns:p14="http://schemas.microsoft.com/office/powerpoint/2010/main" val="21551359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Online Safety</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Content Placeholder 2"/>
          <p:cNvSpPr>
            <a:spLocks noGrp="1"/>
          </p:cNvSpPr>
          <p:nvPr>
            <p:ph idx="1"/>
          </p:nvPr>
        </p:nvSpPr>
        <p:spPr>
          <a:xfrm>
            <a:off x="705196" y="2152268"/>
            <a:ext cx="10515600" cy="4351338"/>
          </a:xfrm>
        </p:spPr>
        <p:txBody>
          <a:bodyPr/>
          <a:lstStyle/>
          <a:p>
            <a:r>
              <a:rPr lang="en-GB" sz="2400" dirty="0"/>
              <a:t>Taught explicitly through our PSHEE and Computing curriculum, plus regular discussion and direct teaching whenever Chromebooks are used</a:t>
            </a:r>
          </a:p>
          <a:p>
            <a:r>
              <a:rPr lang="en-GB" sz="2400" dirty="0"/>
              <a:t>Consider children’s online access</a:t>
            </a:r>
          </a:p>
          <a:p>
            <a:r>
              <a:rPr lang="en-GB" sz="2400" dirty="0"/>
              <a:t>4 Cs: Content, Contact, Conduct and Commerce</a:t>
            </a:r>
          </a:p>
          <a:p>
            <a:r>
              <a:rPr lang="en-GB" sz="2400" dirty="0"/>
              <a:t>Social media: many apps have a minimum age use e.g. WhatsApp is 16 years old.</a:t>
            </a:r>
          </a:p>
          <a:p>
            <a:r>
              <a:rPr lang="en-GB" sz="2400" dirty="0"/>
              <a:t>Check privacy settings and monitor usage</a:t>
            </a:r>
          </a:p>
          <a:p>
            <a:r>
              <a:rPr lang="en-GB" sz="2400" dirty="0"/>
              <a:t>Where are devices stored? Is there unlimited access e.g. in bedrooms?</a:t>
            </a:r>
          </a:p>
          <a:p>
            <a:r>
              <a:rPr lang="en-GB" sz="2400" dirty="0"/>
              <a:t>Speak to school staff if you have concerns or need support</a:t>
            </a:r>
          </a:p>
          <a:p>
            <a:r>
              <a:rPr lang="en-GB" sz="2400" dirty="0">
                <a:solidFill>
                  <a:srgbClr val="FF0000"/>
                </a:solidFill>
              </a:rPr>
              <a:t>We are Smartphone free – children in Y6 may bring a ‘brick’ phone into school</a:t>
            </a:r>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21918471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Online Safety</a:t>
            </a:r>
            <a:endParaRPr lang="en-GB" b="1" dirty="0">
              <a:solidFill>
                <a:srgbClr val="FF0000"/>
              </a:solidFill>
            </a:endParaRP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Content Placeholder 2"/>
          <p:cNvSpPr>
            <a:spLocks noGrp="1"/>
          </p:cNvSpPr>
          <p:nvPr>
            <p:ph idx="1"/>
          </p:nvPr>
        </p:nvSpPr>
        <p:spPr>
          <a:xfrm>
            <a:off x="597131" y="2028679"/>
            <a:ext cx="10515600" cy="4351338"/>
          </a:xfrm>
        </p:spPr>
        <p:txBody>
          <a:bodyPr/>
          <a:lstStyle/>
          <a:p>
            <a:endParaRPr lang="en-GB" dirty="0"/>
          </a:p>
          <a:p>
            <a:endParaRPr lang="en-GB" dirty="0"/>
          </a:p>
          <a:p>
            <a:endParaRPr lang="en-GB" dirty="0"/>
          </a:p>
          <a:p>
            <a:endParaRPr lang="en-GB" dirty="0"/>
          </a:p>
        </p:txBody>
      </p:sp>
      <p:pic>
        <p:nvPicPr>
          <p:cNvPr id="6" name="Picture 5"/>
          <p:cNvPicPr>
            <a:picLocks noChangeAspect="1"/>
          </p:cNvPicPr>
          <p:nvPr/>
        </p:nvPicPr>
        <p:blipFill rotWithShape="1">
          <a:blip r:embed="rId4"/>
          <a:srcRect b="49337"/>
          <a:stretch/>
        </p:blipFill>
        <p:spPr>
          <a:xfrm>
            <a:off x="978140" y="2198459"/>
            <a:ext cx="9753582" cy="3684183"/>
          </a:xfrm>
          <a:prstGeom prst="rect">
            <a:avLst/>
          </a:prstGeom>
        </p:spPr>
      </p:pic>
    </p:spTree>
    <p:extLst>
      <p:ext uri="{BB962C8B-B14F-4D97-AF65-F5344CB8AC3E}">
        <p14:creationId xmlns:p14="http://schemas.microsoft.com/office/powerpoint/2010/main" val="15571872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Curriculum</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Content Placeholder 2"/>
          <p:cNvSpPr>
            <a:spLocks noGrp="1"/>
          </p:cNvSpPr>
          <p:nvPr>
            <p:ph idx="1"/>
          </p:nvPr>
        </p:nvSpPr>
        <p:spPr>
          <a:xfrm>
            <a:off x="722816" y="2221968"/>
            <a:ext cx="10515600" cy="4351338"/>
          </a:xfrm>
        </p:spPr>
        <p:txBody>
          <a:bodyPr/>
          <a:lstStyle/>
          <a:p>
            <a:r>
              <a:rPr lang="en-GB" dirty="0"/>
              <a:t>Signpost to website and Google Classroom</a:t>
            </a:r>
          </a:p>
          <a:p>
            <a:r>
              <a:rPr lang="en-GB" dirty="0"/>
              <a:t>RSE is taught in Summer Term: further details are on our website under PSHE: </a:t>
            </a:r>
            <a:r>
              <a:rPr lang="en-GB" dirty="0">
                <a:hlinkClick r:id="rId4"/>
              </a:rPr>
              <a:t>https://www.claygate.surrey.sch.uk/page/?title=PSHE&amp;pid=65</a:t>
            </a:r>
            <a:endParaRPr lang="en-GB" dirty="0"/>
          </a:p>
          <a:p>
            <a:r>
              <a:rPr lang="en-GB" dirty="0"/>
              <a:t>Our MFL in KS2 is French</a:t>
            </a:r>
          </a:p>
        </p:txBody>
      </p:sp>
    </p:spTree>
    <p:extLst>
      <p:ext uri="{BB962C8B-B14F-4D97-AF65-F5344CB8AC3E}">
        <p14:creationId xmlns:p14="http://schemas.microsoft.com/office/powerpoint/2010/main" val="31198834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Reading</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Content Placeholder 2"/>
          <p:cNvSpPr>
            <a:spLocks noGrp="1"/>
          </p:cNvSpPr>
          <p:nvPr>
            <p:ph idx="1"/>
          </p:nvPr>
        </p:nvSpPr>
        <p:spPr>
          <a:xfrm>
            <a:off x="738447" y="2010952"/>
            <a:ext cx="10515600" cy="4351338"/>
          </a:xfrm>
        </p:spPr>
        <p:txBody>
          <a:bodyPr>
            <a:normAutofit lnSpcReduction="10000"/>
          </a:bodyPr>
          <a:lstStyle/>
          <a:p>
            <a:r>
              <a:rPr lang="en-GB" dirty="0"/>
              <a:t>Importance of reading AND reading aloud</a:t>
            </a:r>
          </a:p>
          <a:p>
            <a:r>
              <a:rPr lang="en-GB" dirty="0"/>
              <a:t>How to use these books</a:t>
            </a:r>
          </a:p>
          <a:p>
            <a:r>
              <a:rPr lang="en-GB" dirty="0"/>
              <a:t>Please don’t use reading records for messages (Messages should be given to office in person or via email)</a:t>
            </a:r>
          </a:p>
          <a:p>
            <a:r>
              <a:rPr lang="en-GB" dirty="0"/>
              <a:t>School adults record in green pen</a:t>
            </a:r>
          </a:p>
          <a:p>
            <a:r>
              <a:rPr lang="en-GB" dirty="0"/>
              <a:t>Reading expectations</a:t>
            </a:r>
          </a:p>
          <a:p>
            <a:r>
              <a:rPr lang="en-GB" dirty="0"/>
              <a:t>AR quizzing at home</a:t>
            </a:r>
          </a:p>
          <a:p>
            <a:r>
              <a:rPr lang="en-GB" dirty="0"/>
              <a:t>Book of interest from class/school library weekly</a:t>
            </a:r>
          </a:p>
          <a:p>
            <a:r>
              <a:rPr lang="en-GB" dirty="0"/>
              <a:t>All children visit library once weekly</a:t>
            </a:r>
          </a:p>
          <a:p>
            <a:pPr marL="0" indent="0">
              <a:buNone/>
            </a:pPr>
            <a:endParaRPr lang="en-GB" dirty="0"/>
          </a:p>
        </p:txBody>
      </p:sp>
      <p:pic>
        <p:nvPicPr>
          <p:cNvPr id="6" name="Picture 5"/>
          <p:cNvPicPr>
            <a:picLocks noChangeAspect="1"/>
          </p:cNvPicPr>
          <p:nvPr/>
        </p:nvPicPr>
        <p:blipFill>
          <a:blip r:embed="rId4"/>
          <a:stretch>
            <a:fillRect/>
          </a:stretch>
        </p:blipFill>
        <p:spPr>
          <a:xfrm rot="430940">
            <a:off x="9859463" y="202447"/>
            <a:ext cx="2049890" cy="2595181"/>
          </a:xfrm>
          <a:prstGeom prst="rect">
            <a:avLst/>
          </a:prstGeom>
        </p:spPr>
      </p:pic>
    </p:spTree>
    <p:extLst>
      <p:ext uri="{BB962C8B-B14F-4D97-AF65-F5344CB8AC3E}">
        <p14:creationId xmlns:p14="http://schemas.microsoft.com/office/powerpoint/2010/main" val="34150356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Phonics (EYFS/KS1)</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Content Placeholder 2"/>
          <p:cNvSpPr>
            <a:spLocks noGrp="1"/>
          </p:cNvSpPr>
          <p:nvPr>
            <p:ph idx="1"/>
          </p:nvPr>
        </p:nvSpPr>
        <p:spPr>
          <a:xfrm>
            <a:off x="738447" y="2010952"/>
            <a:ext cx="10515600" cy="4351338"/>
          </a:xfrm>
        </p:spPr>
        <p:txBody>
          <a:bodyPr>
            <a:normAutofit fontScale="92500" lnSpcReduction="10000"/>
          </a:bodyPr>
          <a:lstStyle/>
          <a:p>
            <a:pPr>
              <a:spcBef>
                <a:spcPct val="0"/>
              </a:spcBef>
              <a:defRPr/>
            </a:pPr>
            <a:r>
              <a:rPr lang="en-GB" altLang="en-US" sz="2600" dirty="0">
                <a:latin typeface="Calibri" panose="020F0502020204030204" pitchFamily="34" charset="0"/>
              </a:rPr>
              <a:t>We use Little Wandle Letters &amp; Sounds</a:t>
            </a:r>
          </a:p>
          <a:p>
            <a:pPr>
              <a:spcBef>
                <a:spcPct val="0"/>
              </a:spcBef>
              <a:defRPr/>
            </a:pPr>
            <a:endParaRPr lang="en-GB" altLang="en-US" sz="2600" dirty="0">
              <a:latin typeface="Calibri" panose="020F0502020204030204" pitchFamily="34" charset="0"/>
            </a:endParaRPr>
          </a:p>
          <a:p>
            <a:pPr>
              <a:spcBef>
                <a:spcPct val="0"/>
              </a:spcBef>
              <a:defRPr/>
            </a:pPr>
            <a:r>
              <a:rPr lang="en-GB" altLang="en-US" sz="2600" dirty="0">
                <a:latin typeface="Calibri" panose="020F0502020204030204" pitchFamily="34" charset="0"/>
              </a:rPr>
              <a:t>Children have a daily discrete phonics session for approximately 20 minutes. </a:t>
            </a:r>
          </a:p>
          <a:p>
            <a:pPr marL="0" indent="0">
              <a:spcBef>
                <a:spcPct val="0"/>
              </a:spcBef>
              <a:buNone/>
              <a:defRPr/>
            </a:pPr>
            <a:endParaRPr lang="en-GB" altLang="en-US" sz="2600" dirty="0">
              <a:latin typeface="Calibri" panose="020F0502020204030204" pitchFamily="34" charset="0"/>
            </a:endParaRPr>
          </a:p>
          <a:p>
            <a:pPr>
              <a:spcBef>
                <a:spcPct val="0"/>
              </a:spcBef>
              <a:defRPr/>
            </a:pPr>
            <a:r>
              <a:rPr lang="en-GB" altLang="en-US" sz="2600" dirty="0">
                <a:latin typeface="Calibri" panose="020F0502020204030204" pitchFamily="34" charset="0"/>
              </a:rPr>
              <a:t>Children learn all the phonemes and corresponding graphemes for the 40+ sounds. Every phonics lesson includes an element of decoding and encoding</a:t>
            </a:r>
          </a:p>
          <a:p>
            <a:pPr>
              <a:spcBef>
                <a:spcPct val="0"/>
              </a:spcBef>
              <a:defRPr/>
            </a:pPr>
            <a:endParaRPr lang="en-GB" altLang="en-US" sz="2600" dirty="0">
              <a:latin typeface="Calibri" panose="020F0502020204030204" pitchFamily="34" charset="0"/>
            </a:endParaRPr>
          </a:p>
          <a:p>
            <a:pPr>
              <a:spcBef>
                <a:spcPct val="0"/>
              </a:spcBef>
              <a:defRPr/>
            </a:pPr>
            <a:r>
              <a:rPr lang="en-GB" sz="2800" dirty="0">
                <a:solidFill>
                  <a:srgbClr val="FF0000"/>
                </a:solidFill>
              </a:rPr>
              <a:t>Y2 pupils who did not meet standard in Y1 phonics check will retake in June 2026</a:t>
            </a:r>
          </a:p>
          <a:p>
            <a:pPr marL="0" indent="0">
              <a:spcBef>
                <a:spcPct val="0"/>
              </a:spcBef>
              <a:buNone/>
              <a:defRPr/>
            </a:pPr>
            <a:endParaRPr lang="en-GB" altLang="en-US" sz="2600" dirty="0">
              <a:latin typeface="Calibri" panose="020F0502020204030204" pitchFamily="34" charset="0"/>
            </a:endParaRPr>
          </a:p>
          <a:p>
            <a:pPr>
              <a:spcBef>
                <a:spcPct val="0"/>
              </a:spcBef>
              <a:defRPr/>
            </a:pPr>
            <a:r>
              <a:rPr lang="en-GB" altLang="en-US" sz="2600" dirty="0">
                <a:latin typeface="Calibri" panose="020F0502020204030204" pitchFamily="34" charset="0"/>
              </a:rPr>
              <a:t>Phonic knowledge is assessed half termly using Little </a:t>
            </a:r>
            <a:r>
              <a:rPr lang="en-GB" altLang="en-US" sz="2600" dirty="0" err="1">
                <a:latin typeface="Calibri" panose="020F0502020204030204" pitchFamily="34" charset="0"/>
              </a:rPr>
              <a:t>Wandle</a:t>
            </a:r>
            <a:r>
              <a:rPr lang="en-GB" altLang="en-US" sz="2600" dirty="0">
                <a:latin typeface="Calibri" panose="020F0502020204030204" pitchFamily="34" charset="0"/>
              </a:rPr>
              <a:t> Letters and Sounds assessment resources. Outcomes of these assessments are used to plan additional catch up interventions for those who need it</a:t>
            </a:r>
          </a:p>
          <a:p>
            <a:pPr marL="0" indent="0">
              <a:buNone/>
            </a:pPr>
            <a:endParaRPr lang="en-GB" dirty="0"/>
          </a:p>
        </p:txBody>
      </p:sp>
    </p:spTree>
    <p:extLst>
      <p:ext uri="{BB962C8B-B14F-4D97-AF65-F5344CB8AC3E}">
        <p14:creationId xmlns:p14="http://schemas.microsoft.com/office/powerpoint/2010/main" val="20433437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A Growth </a:t>
            </a:r>
            <a:r>
              <a:rPr lang="en-GB" b="1" dirty="0" err="1"/>
              <a:t>Mindset</a:t>
            </a:r>
            <a:r>
              <a:rPr lang="en-GB" b="1" dirty="0"/>
              <a:t> Approach</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pic>
        <p:nvPicPr>
          <p:cNvPr id="6" name="Content Placeholder 5"/>
          <p:cNvPicPr>
            <a:picLocks noGrp="1" noChangeAspect="1"/>
          </p:cNvPicPr>
          <p:nvPr>
            <p:ph idx="1"/>
          </p:nvPr>
        </p:nvPicPr>
        <p:blipFill>
          <a:blip r:embed="rId4"/>
          <a:stretch>
            <a:fillRect/>
          </a:stretch>
        </p:blipFill>
        <p:spPr>
          <a:xfrm>
            <a:off x="5536540" y="1412847"/>
            <a:ext cx="6527005" cy="4351337"/>
          </a:xfrm>
          <a:prstGeom prst="rect">
            <a:avLst/>
          </a:prstGeom>
        </p:spPr>
      </p:pic>
      <p:sp>
        <p:nvSpPr>
          <p:cNvPr id="7" name="TextBox 6"/>
          <p:cNvSpPr txBox="1"/>
          <p:nvPr/>
        </p:nvSpPr>
        <p:spPr>
          <a:xfrm>
            <a:off x="640080" y="2323782"/>
            <a:ext cx="4979324" cy="3416320"/>
          </a:xfrm>
          <a:prstGeom prst="rect">
            <a:avLst/>
          </a:prstGeom>
          <a:noFill/>
        </p:spPr>
        <p:txBody>
          <a:bodyPr wrap="square" rtlCol="0">
            <a:spAutoFit/>
          </a:bodyPr>
          <a:lstStyle/>
          <a:p>
            <a:r>
              <a:rPr lang="en-GB" dirty="0"/>
              <a:t>What did you do today that surprised you?</a:t>
            </a:r>
          </a:p>
          <a:p>
            <a:endParaRPr lang="en-GB" sz="1200" dirty="0"/>
          </a:p>
          <a:p>
            <a:r>
              <a:rPr lang="en-GB" dirty="0"/>
              <a:t>Did you make any good mistakes today?</a:t>
            </a:r>
          </a:p>
          <a:p>
            <a:endParaRPr lang="en-GB" sz="1200" dirty="0"/>
          </a:p>
          <a:p>
            <a:r>
              <a:rPr lang="en-GB" dirty="0"/>
              <a:t>How did you learn from your mistakes today?</a:t>
            </a:r>
          </a:p>
          <a:p>
            <a:endParaRPr lang="en-GB" sz="1200" dirty="0"/>
          </a:p>
          <a:p>
            <a:r>
              <a:rPr lang="en-GB" dirty="0"/>
              <a:t>What did you do today that made your brain grow?</a:t>
            </a:r>
          </a:p>
          <a:p>
            <a:endParaRPr lang="en-GB" sz="1200" dirty="0"/>
          </a:p>
          <a:p>
            <a:r>
              <a:rPr lang="en-GB" dirty="0"/>
              <a:t>Did you help anyone else to stretch their brain power?</a:t>
            </a:r>
          </a:p>
          <a:p>
            <a:endParaRPr lang="en-GB" sz="1200" dirty="0"/>
          </a:p>
          <a:p>
            <a:r>
              <a:rPr lang="en-GB" dirty="0"/>
              <a:t>What challenges did you enjoy today?</a:t>
            </a:r>
          </a:p>
          <a:p>
            <a:endParaRPr lang="en-GB" sz="1200" dirty="0"/>
          </a:p>
          <a:p>
            <a:r>
              <a:rPr lang="en-GB" dirty="0"/>
              <a:t>We celebrate and talk about ‘Marvellous Mistakes!’</a:t>
            </a:r>
          </a:p>
        </p:txBody>
      </p:sp>
    </p:spTree>
    <p:extLst>
      <p:ext uri="{BB962C8B-B14F-4D97-AF65-F5344CB8AC3E}">
        <p14:creationId xmlns:p14="http://schemas.microsoft.com/office/powerpoint/2010/main" val="38165430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Trips, Workshops and Visitors</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Content Placeholder 2"/>
          <p:cNvSpPr>
            <a:spLocks noGrp="1"/>
          </p:cNvSpPr>
          <p:nvPr>
            <p:ph idx="1"/>
          </p:nvPr>
        </p:nvSpPr>
        <p:spPr>
          <a:xfrm>
            <a:off x="629032" y="2268860"/>
            <a:ext cx="10515600" cy="4351338"/>
          </a:xfrm>
        </p:spPr>
        <p:txBody>
          <a:bodyPr/>
          <a:lstStyle/>
          <a:p>
            <a:r>
              <a:rPr lang="en-GB" dirty="0"/>
              <a:t>Learning beyond the classroom is so valuable!</a:t>
            </a:r>
          </a:p>
          <a:p>
            <a:endParaRPr lang="en-GB" dirty="0"/>
          </a:p>
          <a:p>
            <a:endParaRPr lang="en-GB" dirty="0"/>
          </a:p>
          <a:p>
            <a:r>
              <a:rPr lang="en-GB" dirty="0"/>
              <a:t>Look Out Discovery Centre- Science </a:t>
            </a:r>
          </a:p>
          <a:p>
            <a:endParaRPr lang="en-GB" dirty="0"/>
          </a:p>
          <a:p>
            <a:r>
              <a:rPr lang="en-GB" dirty="0"/>
              <a:t>Moon Landing workshop – Man on the Moon. </a:t>
            </a:r>
          </a:p>
          <a:p>
            <a:endParaRPr lang="en-GB" dirty="0"/>
          </a:p>
          <a:p>
            <a:r>
              <a:rPr lang="en-GB"/>
              <a:t>Parent helpers</a:t>
            </a:r>
            <a:endParaRPr lang="en-GB" dirty="0"/>
          </a:p>
          <a:p>
            <a:endParaRPr lang="en-GB" dirty="0"/>
          </a:p>
          <a:p>
            <a:endParaRPr lang="en-GB" dirty="0"/>
          </a:p>
        </p:txBody>
      </p:sp>
      <p:pic>
        <p:nvPicPr>
          <p:cNvPr id="2050" name="Picture 2" descr="The Look Out Discovery Centre | Bracknell Forest Council">
            <a:extLst>
              <a:ext uri="{FF2B5EF4-FFF2-40B4-BE49-F238E27FC236}">
                <a16:creationId xmlns:a16="http://schemas.microsoft.com/office/drawing/2014/main" id="{52004F31-8596-02AC-89B3-ED577C7DFCE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23300" y="2323782"/>
            <a:ext cx="2857500" cy="190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89883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Assessment </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Content Placeholder 2"/>
          <p:cNvSpPr>
            <a:spLocks noGrp="1"/>
          </p:cNvSpPr>
          <p:nvPr>
            <p:ph idx="1"/>
          </p:nvPr>
        </p:nvSpPr>
        <p:spPr>
          <a:xfrm>
            <a:off x="738447" y="2010952"/>
            <a:ext cx="10515600" cy="4351338"/>
          </a:xfrm>
        </p:spPr>
        <p:txBody>
          <a:bodyPr>
            <a:normAutofit fontScale="92500" lnSpcReduction="10000"/>
          </a:bodyPr>
          <a:lstStyle/>
          <a:p>
            <a:r>
              <a:rPr lang="en-GB" dirty="0"/>
              <a:t>Assessment is ongoing</a:t>
            </a:r>
          </a:p>
          <a:p>
            <a:r>
              <a:rPr lang="en-GB" dirty="0"/>
              <a:t>We use evidence from work in class and tests to make assessment judgments</a:t>
            </a:r>
          </a:p>
          <a:p>
            <a:r>
              <a:rPr lang="en-GB" dirty="0"/>
              <a:t>From Y2 onwards - discuss importance of tables up to 12 x 12. We check tables daily through low stakes quizzing and timed challenges</a:t>
            </a:r>
          </a:p>
          <a:p>
            <a:r>
              <a:rPr lang="en-GB" dirty="0"/>
              <a:t>Parent consultations take place in November and March</a:t>
            </a:r>
          </a:p>
          <a:p>
            <a:r>
              <a:rPr lang="en-GB" dirty="0"/>
              <a:t>Main written report is shared in March</a:t>
            </a:r>
          </a:p>
          <a:p>
            <a:r>
              <a:rPr lang="en-GB" dirty="0"/>
              <a:t>Final summary report is shared in July</a:t>
            </a:r>
          </a:p>
          <a:p>
            <a:r>
              <a:rPr lang="en-GB" dirty="0"/>
              <a:t>Parent pop ins gives your child an opportunity to share their successes each half term</a:t>
            </a:r>
          </a:p>
        </p:txBody>
      </p:sp>
    </p:spTree>
    <p:extLst>
      <p:ext uri="{BB962C8B-B14F-4D97-AF65-F5344CB8AC3E}">
        <p14:creationId xmlns:p14="http://schemas.microsoft.com/office/powerpoint/2010/main" val="18959278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Communication</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Content Placeholder 2"/>
          <p:cNvSpPr>
            <a:spLocks noGrp="1"/>
          </p:cNvSpPr>
          <p:nvPr>
            <p:ph idx="1"/>
          </p:nvPr>
        </p:nvSpPr>
        <p:spPr>
          <a:xfrm>
            <a:off x="297872" y="2028679"/>
            <a:ext cx="10515600" cy="4351338"/>
          </a:xfrm>
        </p:spPr>
        <p:txBody>
          <a:bodyPr>
            <a:normAutofit/>
          </a:bodyPr>
          <a:lstStyle/>
          <a:p>
            <a:r>
              <a:rPr lang="en-GB" dirty="0"/>
              <a:t>Weekly newsletter </a:t>
            </a:r>
            <a:r>
              <a:rPr lang="en-GB" sz="2000" i="1" dirty="0">
                <a:solidFill>
                  <a:srgbClr val="FF0000"/>
                </a:solidFill>
              </a:rPr>
              <a:t>(sent on Sunday evening) </a:t>
            </a:r>
            <a:r>
              <a:rPr lang="en-GB" dirty="0"/>
              <a:t>, Instagram and Website </a:t>
            </a:r>
          </a:p>
          <a:p>
            <a:r>
              <a:rPr lang="en-GB" dirty="0" err="1"/>
              <a:t>Parentmail</a:t>
            </a:r>
            <a:r>
              <a:rPr lang="en-GB" dirty="0"/>
              <a:t> is used to share important information</a:t>
            </a:r>
          </a:p>
          <a:p>
            <a:r>
              <a:rPr lang="en-GB" dirty="0">
                <a:hlinkClick r:id="rId4"/>
              </a:rPr>
              <a:t>office@claygate.surrey.sch.uk</a:t>
            </a:r>
            <a:r>
              <a:rPr lang="en-GB" dirty="0"/>
              <a:t> should be used for the majority of enquiries and communication needs (Tel 01372 465 348)</a:t>
            </a:r>
          </a:p>
          <a:p>
            <a:r>
              <a:rPr lang="en-GB" dirty="0"/>
              <a:t>If you have any concerns, please first talk to your child’s teacher</a:t>
            </a:r>
          </a:p>
          <a:p>
            <a:r>
              <a:rPr lang="en-GB" dirty="0"/>
              <a:t>Please remember Mr Cadman and Mrs Ali are available on the gate daily </a:t>
            </a:r>
          </a:p>
          <a:p>
            <a:endParaRPr lang="en-GB" dirty="0"/>
          </a:p>
        </p:txBody>
      </p:sp>
    </p:spTree>
    <p:extLst>
      <p:ext uri="{BB962C8B-B14F-4D97-AF65-F5344CB8AC3E}">
        <p14:creationId xmlns:p14="http://schemas.microsoft.com/office/powerpoint/2010/main" val="102326678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Safeguarding </a:t>
            </a:r>
            <a:br>
              <a:rPr lang="en-GB" b="1" dirty="0"/>
            </a:br>
            <a:r>
              <a:rPr lang="en-GB" b="1" dirty="0"/>
              <a:t>at CPS</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Content Placeholder 2"/>
          <p:cNvSpPr>
            <a:spLocks noGrp="1"/>
          </p:cNvSpPr>
          <p:nvPr>
            <p:ph idx="1"/>
          </p:nvPr>
        </p:nvSpPr>
        <p:spPr>
          <a:xfrm>
            <a:off x="297872" y="2028679"/>
            <a:ext cx="10515600" cy="4351338"/>
          </a:xfrm>
        </p:spPr>
        <p:txBody>
          <a:bodyPr>
            <a:normAutofit fontScale="92500" lnSpcReduction="10000"/>
          </a:bodyPr>
          <a:lstStyle/>
          <a:p>
            <a:pPr marL="0" indent="0">
              <a:buNone/>
            </a:pPr>
            <a:r>
              <a:rPr lang="en-GB" dirty="0"/>
              <a:t>We have a team of 5 DSLs:</a:t>
            </a:r>
          </a:p>
          <a:p>
            <a:r>
              <a:rPr lang="en-GB" dirty="0"/>
              <a:t>Hilary Ali – Designated Safeguarding Lead</a:t>
            </a:r>
          </a:p>
          <a:p>
            <a:r>
              <a:rPr lang="en-GB" dirty="0"/>
              <a:t>Dan Cadman DDSL</a:t>
            </a:r>
          </a:p>
          <a:p>
            <a:r>
              <a:rPr lang="en-GB" dirty="0"/>
              <a:t>Marita </a:t>
            </a:r>
            <a:r>
              <a:rPr lang="en-GB" dirty="0" err="1"/>
              <a:t>Cunniffe</a:t>
            </a:r>
            <a:r>
              <a:rPr lang="en-GB" dirty="0"/>
              <a:t> DDSL</a:t>
            </a:r>
          </a:p>
          <a:p>
            <a:r>
              <a:rPr lang="en-GB" dirty="0"/>
              <a:t>Susan Minter DDSL</a:t>
            </a:r>
          </a:p>
          <a:p>
            <a:r>
              <a:rPr lang="en-GB" dirty="0"/>
              <a:t>Ellie Rainbow: EYFS DDSL</a:t>
            </a:r>
          </a:p>
          <a:p>
            <a:endParaRPr lang="en-GB" dirty="0"/>
          </a:p>
          <a:p>
            <a:pPr marL="0" indent="0">
              <a:buNone/>
            </a:pPr>
            <a:r>
              <a:rPr lang="en-GB" dirty="0"/>
              <a:t>If you have a safeguarding concern, please speak to a member of the DSL team or email on dsl@Claygate.surrey.sch.uk. Further information can be found under ‘Safeguarding’ on our website</a:t>
            </a:r>
          </a:p>
          <a:p>
            <a:endParaRPr lang="en-GB" dirty="0"/>
          </a:p>
        </p:txBody>
      </p:sp>
      <p:pic>
        <p:nvPicPr>
          <p:cNvPr id="6" name="Picture 5">
            <a:extLst>
              <a:ext uri="{FF2B5EF4-FFF2-40B4-BE49-F238E27FC236}">
                <a16:creationId xmlns:a16="http://schemas.microsoft.com/office/drawing/2014/main" id="{E7753506-79B1-BE78-7FE0-27D0FFEDB17F}"/>
              </a:ext>
            </a:extLst>
          </p:cNvPr>
          <p:cNvPicPr>
            <a:picLocks noChangeAspect="1"/>
          </p:cNvPicPr>
          <p:nvPr/>
        </p:nvPicPr>
        <p:blipFill>
          <a:blip r:embed="rId4"/>
          <a:stretch>
            <a:fillRect/>
          </a:stretch>
        </p:blipFill>
        <p:spPr>
          <a:xfrm>
            <a:off x="5555672" y="0"/>
            <a:ext cx="6565961" cy="2462997"/>
          </a:xfrm>
          <a:prstGeom prst="rect">
            <a:avLst/>
          </a:prstGeom>
        </p:spPr>
      </p:pic>
    </p:spTree>
    <p:extLst>
      <p:ext uri="{BB962C8B-B14F-4D97-AF65-F5344CB8AC3E}">
        <p14:creationId xmlns:p14="http://schemas.microsoft.com/office/powerpoint/2010/main" val="35249006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Volunteers &amp; Parents Association (CPSPA)</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Content Placeholder 2"/>
          <p:cNvSpPr>
            <a:spLocks noGrp="1"/>
          </p:cNvSpPr>
          <p:nvPr>
            <p:ph idx="1"/>
          </p:nvPr>
        </p:nvSpPr>
        <p:spPr>
          <a:xfrm>
            <a:off x="738447" y="2010952"/>
            <a:ext cx="10515600" cy="4351338"/>
          </a:xfrm>
        </p:spPr>
        <p:txBody>
          <a:bodyPr>
            <a:normAutofit/>
          </a:bodyPr>
          <a:lstStyle/>
          <a:p>
            <a:r>
              <a:rPr lang="en-GB" dirty="0"/>
              <a:t>We have a small dedicated, trained team of volunteers. If you are interested in this role, please email Mrs Ali</a:t>
            </a:r>
          </a:p>
          <a:p>
            <a:r>
              <a:rPr lang="en-GB" dirty="0"/>
              <a:t>All parents and carers are automatically members of Claygate Primary School Parents Association </a:t>
            </a:r>
          </a:p>
          <a:p>
            <a:r>
              <a:rPr lang="en-GB" dirty="0"/>
              <a:t>Class reps organise cake sales and stalls at various events. </a:t>
            </a:r>
            <a:endParaRPr lang="en-GB" dirty="0">
              <a:solidFill>
                <a:srgbClr val="FF0000"/>
              </a:solidFill>
            </a:endParaRPr>
          </a:p>
        </p:txBody>
      </p:sp>
    </p:spTree>
    <p:extLst>
      <p:ext uri="{BB962C8B-B14F-4D97-AF65-F5344CB8AC3E}">
        <p14:creationId xmlns:p14="http://schemas.microsoft.com/office/powerpoint/2010/main" val="15548811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Friends of CPS</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Content Placeholder 2"/>
          <p:cNvSpPr>
            <a:spLocks noGrp="1"/>
          </p:cNvSpPr>
          <p:nvPr>
            <p:ph idx="1"/>
          </p:nvPr>
        </p:nvSpPr>
        <p:spPr>
          <a:xfrm>
            <a:off x="738447" y="2010952"/>
            <a:ext cx="10515600" cy="4351338"/>
          </a:xfrm>
        </p:spPr>
        <p:txBody>
          <a:bodyPr>
            <a:normAutofit/>
          </a:bodyPr>
          <a:lstStyle/>
          <a:p>
            <a:r>
              <a:rPr lang="en-GB" dirty="0"/>
              <a:t>Friends Of Claygate Primary School: Voluntary donations (and even better with gift aid) helps us to keep CPS fully equipped and running</a:t>
            </a:r>
          </a:p>
          <a:p>
            <a:r>
              <a:rPr lang="en-GB" dirty="0"/>
              <a:t>We have an online donation system via the Charity Aid Foundation. We ask you to make a voluntary contribution each month per child. If you are a tax payer, you can get tax relief if you donate through Gift Aid. This also allows us to claim basic rate tax of 20% on your donation, at no cost to you.</a:t>
            </a:r>
          </a:p>
          <a:p>
            <a:r>
              <a:rPr lang="en-GB" dirty="0"/>
              <a:t>Here is the link to access the donation form: </a:t>
            </a:r>
            <a:r>
              <a:rPr lang="en-GB" cap="all" dirty="0">
                <a:hlinkClick r:id="rId4"/>
              </a:rPr>
              <a:t>HTTPS://CAFDONATE.CAFONLINE.ORG/20959</a:t>
            </a:r>
            <a:endParaRPr lang="en-GB" dirty="0"/>
          </a:p>
        </p:txBody>
      </p:sp>
      <p:pic>
        <p:nvPicPr>
          <p:cNvPr id="6" name="Picture 5"/>
          <p:cNvPicPr>
            <a:picLocks noChangeAspect="1"/>
          </p:cNvPicPr>
          <p:nvPr/>
        </p:nvPicPr>
        <p:blipFill>
          <a:blip r:embed="rId5"/>
          <a:stretch>
            <a:fillRect/>
          </a:stretch>
        </p:blipFill>
        <p:spPr>
          <a:xfrm>
            <a:off x="10391628" y="187989"/>
            <a:ext cx="1671917" cy="1640812"/>
          </a:xfrm>
          <a:prstGeom prst="rect">
            <a:avLst/>
          </a:prstGeom>
        </p:spPr>
      </p:pic>
    </p:spTree>
    <p:extLst>
      <p:ext uri="{BB962C8B-B14F-4D97-AF65-F5344CB8AC3E}">
        <p14:creationId xmlns:p14="http://schemas.microsoft.com/office/powerpoint/2010/main" val="5791633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693</TotalTime>
  <Words>1389</Words>
  <Application>Microsoft Office PowerPoint</Application>
  <PresentationFormat>Widescreen</PresentationFormat>
  <Paragraphs>148</Paragraphs>
  <Slides>24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24</vt:i4>
      </vt:variant>
    </vt:vector>
  </HeadingPairs>
  <TitlesOfParts>
    <vt:vector size="28" baseType="lpstr">
      <vt:lpstr>Arial</vt:lpstr>
      <vt:lpstr>Calibri</vt:lpstr>
      <vt:lpstr>Calibri Light</vt:lpstr>
      <vt:lpstr>Office Theme</vt:lpstr>
      <vt:lpstr>Welcome to Year 2 Curriculum Evening September 2026</vt:lpstr>
      <vt:lpstr>Meet the Team</vt:lpstr>
      <vt:lpstr>Meet the Senior Leadership Team</vt:lpstr>
      <vt:lpstr>Our CPS Values</vt:lpstr>
      <vt:lpstr>Our Expectations</vt:lpstr>
      <vt:lpstr>Attendance and Punctuality</vt:lpstr>
      <vt:lpstr>Attendance and Punctuality</vt:lpstr>
      <vt:lpstr>Attendance Protocol</vt:lpstr>
      <vt:lpstr>PowerPoint Presentation</vt:lpstr>
      <vt:lpstr>Timetable</vt:lpstr>
      <vt:lpstr>Topic Web</vt:lpstr>
      <vt:lpstr>Home Learning</vt:lpstr>
      <vt:lpstr>Online Safety</vt:lpstr>
      <vt:lpstr>Online Safety</vt:lpstr>
      <vt:lpstr>Curriculum</vt:lpstr>
      <vt:lpstr>Reading</vt:lpstr>
      <vt:lpstr>Phonics (EYFS/KS1)</vt:lpstr>
      <vt:lpstr>A Growth Mindset Approach</vt:lpstr>
      <vt:lpstr>Trips, Workshops and Visitors</vt:lpstr>
      <vt:lpstr>Assessment </vt:lpstr>
      <vt:lpstr>Communication</vt:lpstr>
      <vt:lpstr>Safeguarding  at CPS</vt:lpstr>
      <vt:lpstr>Volunteers &amp; Parents Association (CPSPA)</vt:lpstr>
      <vt:lpstr>Friends of CPS</vt:lpstr>
    </vt:vector>
  </TitlesOfParts>
  <Company>Kingswood House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X Curriculum Evening 2019</dc:title>
  <dc:creator>Sandra Cunningham</dc:creator>
  <cp:lastModifiedBy>Ellie Rushmer</cp:lastModifiedBy>
  <cp:revision>49</cp:revision>
  <dcterms:created xsi:type="dcterms:W3CDTF">2019-09-10T10:25:04Z</dcterms:created>
  <dcterms:modified xsi:type="dcterms:W3CDTF">2026-09-08T11:51:48Z</dcterms:modified>
</cp:coreProperties>
</file>