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35" roundtripDataSignature="AMtx7mgoLfb6rEOck/FJV6/wze3dnzccm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3178C5A-E835-4C18-8FCF-D3D576DAACFA}">
  <a:tblStyle styleId="{23178C5A-E835-4C18-8FCF-D3D576DAACFA}"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b="off" i="off"/>
      <a:tcStyle>
        <a:fill>
          <a:solidFill>
            <a:srgbClr val="D0DEEF"/>
          </a:solidFill>
        </a:fill>
      </a:tcStyle>
    </a:band1H>
    <a:band2H>
      <a:tcTxStyle b="off" i="off"/>
    </a:band2H>
    <a:band1V>
      <a:tcTxStyle b="off" i="off"/>
      <a:tcStyle>
        <a:fill>
          <a:solidFill>
            <a:srgbClr val="D0DEEF"/>
          </a:solidFill>
        </a:fill>
      </a:tcStyle>
    </a:band1V>
    <a:band2V>
      <a:tcTxStyle b="off" i="off"/>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b="off" i="off"/>
    </a:seCell>
    <a:swCell>
      <a:tcTxStyle b="off" i="off"/>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customschemas.google.com/relationships/presentationmetadata" Target="meta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9" name="Google Shape;89;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6" name="Google Shape;96;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2" name="Google Shape;112;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0" name="Google Shape;120;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0" name="Google Shape;13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2fae412a466_0_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2fae412a466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3" name="Google Shape;153;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1" name="Google Shape;161;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9" name="Google Shape;169;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7" name="Google Shape;177;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5" name="Google Shape;185;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2fae412a466_0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2fae412a466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0" name="Google Shape;200;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9" name="Google Shape;209;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8" name="Google Shape;218;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7" name="Google Shape;227;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8" name="Google Shape;238;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8" name="Google Shape;248;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0" name="Google Shape;260;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69" name="Google Shape;269;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79" name="Google Shape;279;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7" name="Google Shape;287;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5" name="Google Shape;295;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3" name="Google Shape;303;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1" name="Google Shape;311;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9" name="Google Shape;319;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3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3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3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3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3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3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3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3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3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3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3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8"/>
          <p:cNvSpPr/>
          <p:nvPr>
            <p:ph idx="2" type="pic"/>
          </p:nvPr>
        </p:nvSpPr>
        <p:spPr>
          <a:xfrm>
            <a:off x="5183188" y="987425"/>
            <a:ext cx="6172200" cy="4873625"/>
          </a:xfrm>
          <a:prstGeom prst="rect">
            <a:avLst/>
          </a:prstGeom>
          <a:noFill/>
          <a:ln>
            <a:noFill/>
          </a:ln>
        </p:spPr>
      </p:sp>
      <p:sp>
        <p:nvSpPr>
          <p:cNvPr id="64" name="Google Shape;64;p3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3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2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3.png"/><Relationship Id="rId4" Type="http://schemas.openxmlformats.org/officeDocument/2006/relationships/image" Target="../media/image4.png"/><Relationship Id="rId5"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7.png"/><Relationship Id="rId7" Type="http://schemas.openxmlformats.org/officeDocument/2006/relationships/image" Target="../media/image15.png"/><Relationship Id="rId8"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3.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13.png"/><Relationship Id="rId5" Type="http://schemas.openxmlformats.org/officeDocument/2006/relationships/image" Target="../media/image1.png"/><Relationship Id="rId6" Type="http://schemas.openxmlformats.org/officeDocument/2006/relationships/image" Target="../media/image5.png"/><Relationship Id="rId7"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3.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3.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3.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2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png"/><Relationship Id="rId4" Type="http://schemas.openxmlformats.org/officeDocument/2006/relationships/image" Target="../media/image17.png"/><Relationship Id="rId5"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hyperlink" Target="https://www.claygate.surrey.sch.uk/page/?title=PSHE&amp;pid=65" TargetMode="External"/><Relationship Id="rId6" Type="http://schemas.openxmlformats.org/officeDocument/2006/relationships/hyperlink" Target="https://www.claygate.surrey.sch.uk/page/?title=PSHE&amp;pid=65" TargetMode="External"/><Relationship Id="rId7" Type="http://schemas.openxmlformats.org/officeDocument/2006/relationships/image" Target="../media/image3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29.png"/><Relationship Id="rId6" Type="http://schemas.openxmlformats.org/officeDocument/2006/relationships/image" Target="../media/image19.png"/><Relationship Id="rId7"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22.png"/><Relationship Id="rId6" Type="http://schemas.openxmlformats.org/officeDocument/2006/relationships/image" Target="../media/image2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25.png"/><Relationship Id="rId6" Type="http://schemas.openxmlformats.org/officeDocument/2006/relationships/image" Target="../media/image20.png"/><Relationship Id="rId7" Type="http://schemas.openxmlformats.org/officeDocument/2006/relationships/image" Target="../media/image2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image" Target="../media/image2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3.pn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3.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3.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hyperlink" Target="mailto:office@claygate.surrey.sch.uk"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3.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3.pn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3.png"/><Relationship Id="rId4" Type="http://schemas.openxmlformats.org/officeDocument/2006/relationships/image" Target="../media/image1.png"/><Relationship Id="rId5" Type="http://schemas.openxmlformats.org/officeDocument/2006/relationships/hyperlink" Target="https://cafdonate.cafonline.org/20959" TargetMode="External"/><Relationship Id="rId6"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chemeClr val="dk1"/>
              </a:buClr>
              <a:buSzPts val="6000"/>
              <a:buFont typeface="Calibri"/>
              <a:buNone/>
            </a:pPr>
            <a:r>
              <a:rPr lang="en-GB"/>
              <a:t>Welcome to Year 5 Curriculum Evening</a:t>
            </a:r>
            <a:endParaRPr/>
          </a:p>
        </p:txBody>
      </p:sp>
      <p:pic>
        <p:nvPicPr>
          <p:cNvPr id="85" name="Google Shape;85;p1"/>
          <p:cNvPicPr preferRelativeResize="0"/>
          <p:nvPr/>
        </p:nvPicPr>
        <p:blipFill rotWithShape="1">
          <a:blip r:embed="rId3">
            <a:alphaModFix/>
          </a:blip>
          <a:srcRect b="0" l="0" r="0" t="0"/>
          <a:stretch/>
        </p:blipFill>
        <p:spPr>
          <a:xfrm>
            <a:off x="9272455" y="5968510"/>
            <a:ext cx="2658086" cy="640135"/>
          </a:xfrm>
          <a:prstGeom prst="rect">
            <a:avLst/>
          </a:prstGeom>
          <a:noFill/>
          <a:ln>
            <a:noFill/>
          </a:ln>
        </p:spPr>
      </p:pic>
      <p:pic>
        <p:nvPicPr>
          <p:cNvPr id="86" name="Google Shape;86;p1"/>
          <p:cNvPicPr preferRelativeResize="0"/>
          <p:nvPr/>
        </p:nvPicPr>
        <p:blipFill rotWithShape="1">
          <a:blip r:embed="rId4">
            <a:alphaModFix/>
          </a:blip>
          <a:srcRect b="0" l="0" r="0" t="0"/>
          <a:stretch/>
        </p:blipFill>
        <p:spPr>
          <a:xfrm>
            <a:off x="252640" y="196488"/>
            <a:ext cx="1667600" cy="1667600"/>
          </a:xfrm>
          <a:prstGeom prst="rect">
            <a:avLst/>
          </a:prstGeom>
          <a:noFill/>
          <a:ln>
            <a:noFill/>
          </a:ln>
          <a:effectLst>
            <a:outerShdw blurRad="292100" rotWithShape="0" algn="tl" dir="2700000" dist="139700">
              <a:srgbClr val="333333">
                <a:alpha val="64313"/>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pic>
        <p:nvPicPr>
          <p:cNvPr id="91" name="Google Shape;91;p2"/>
          <p:cNvPicPr preferRelativeResize="0"/>
          <p:nvPr/>
        </p:nvPicPr>
        <p:blipFill rotWithShape="1">
          <a:blip r:embed="rId3">
            <a:alphaModFix/>
          </a:blip>
          <a:srcRect b="0" l="0" r="0" t="0"/>
          <a:stretch/>
        </p:blipFill>
        <p:spPr>
          <a:xfrm>
            <a:off x="9272455" y="5968510"/>
            <a:ext cx="2658086" cy="640135"/>
          </a:xfrm>
          <a:prstGeom prst="rect">
            <a:avLst/>
          </a:prstGeom>
          <a:noFill/>
          <a:ln>
            <a:noFill/>
          </a:ln>
        </p:spPr>
      </p:pic>
      <p:pic>
        <p:nvPicPr>
          <p:cNvPr id="92" name="Google Shape;92;p2"/>
          <p:cNvPicPr preferRelativeResize="0"/>
          <p:nvPr/>
        </p:nvPicPr>
        <p:blipFill rotWithShape="1">
          <a:blip r:embed="rId4">
            <a:alphaModFix/>
          </a:blip>
          <a:srcRect b="0" l="0" r="0" t="0"/>
          <a:stretch/>
        </p:blipFill>
        <p:spPr>
          <a:xfrm>
            <a:off x="252640" y="196488"/>
            <a:ext cx="1667600" cy="1667600"/>
          </a:xfrm>
          <a:prstGeom prst="rect">
            <a:avLst/>
          </a:prstGeom>
          <a:noFill/>
          <a:ln>
            <a:noFill/>
          </a:ln>
          <a:effectLst>
            <a:outerShdw blurRad="292100" rotWithShape="0" algn="tl" dir="2700000" dist="139700">
              <a:srgbClr val="333333">
                <a:alpha val="64313"/>
              </a:srgbClr>
            </a:outerShdw>
          </a:effectLst>
        </p:spPr>
      </p:pic>
      <p:pic>
        <p:nvPicPr>
          <p:cNvPr id="93" name="Google Shape;93;p2"/>
          <p:cNvPicPr preferRelativeResize="0"/>
          <p:nvPr/>
        </p:nvPicPr>
        <p:blipFill rotWithShape="1">
          <a:blip r:embed="rId5">
            <a:alphaModFix/>
          </a:blip>
          <a:srcRect b="0" l="0" r="0" t="0"/>
          <a:stretch/>
        </p:blipFill>
        <p:spPr>
          <a:xfrm>
            <a:off x="996987" y="2147301"/>
            <a:ext cx="9945121" cy="258292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3"/>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Meet the Team</a:t>
            </a:r>
            <a:endParaRPr b="1"/>
          </a:p>
        </p:txBody>
      </p:sp>
      <p:sp>
        <p:nvSpPr>
          <p:cNvPr id="99" name="Google Shape;99;p3"/>
          <p:cNvSpPr txBox="1"/>
          <p:nvPr>
            <p:ph idx="1" type="body"/>
          </p:nvPr>
        </p:nvSpPr>
        <p:spPr>
          <a:xfrm>
            <a:off x="447502" y="2224636"/>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100" name="Google Shape;100;p3"/>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101" name="Google Shape;101;p3"/>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pic>
        <p:nvPicPr>
          <p:cNvPr id="102" name="Google Shape;102;p3"/>
          <p:cNvPicPr preferRelativeResize="0"/>
          <p:nvPr/>
        </p:nvPicPr>
        <p:blipFill rotWithShape="1">
          <a:blip r:embed="rId5">
            <a:alphaModFix/>
          </a:blip>
          <a:srcRect b="0" l="0" r="0" t="0"/>
          <a:stretch/>
        </p:blipFill>
        <p:spPr>
          <a:xfrm>
            <a:off x="171966" y="2497936"/>
            <a:ext cx="2061781" cy="2111949"/>
          </a:xfrm>
          <a:prstGeom prst="rect">
            <a:avLst/>
          </a:prstGeom>
          <a:noFill/>
          <a:ln>
            <a:noFill/>
          </a:ln>
        </p:spPr>
      </p:pic>
      <p:sp>
        <p:nvSpPr>
          <p:cNvPr id="103" name="Google Shape;103;p3"/>
          <p:cNvSpPr txBox="1"/>
          <p:nvPr/>
        </p:nvSpPr>
        <p:spPr>
          <a:xfrm>
            <a:off x="555761" y="4784039"/>
            <a:ext cx="1613984"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Calibri"/>
              <a:buNone/>
            </a:pPr>
            <a:r>
              <a:rPr b="0" i="0" lang="en-GB" sz="1800" u="none" cap="none" strike="noStrike">
                <a:solidFill>
                  <a:srgbClr val="000000"/>
                </a:solidFill>
                <a:latin typeface="Calibri"/>
                <a:ea typeface="Calibri"/>
                <a:cs typeface="Calibri"/>
                <a:sym typeface="Calibri"/>
              </a:rPr>
              <a:t>Miss Nelson</a:t>
            </a:r>
            <a:endParaRPr b="0" i="0" sz="1800" u="none" cap="none" strike="noStrike">
              <a:solidFill>
                <a:srgbClr val="000000"/>
              </a:solidFill>
              <a:latin typeface="Calibri"/>
              <a:ea typeface="Calibri"/>
              <a:cs typeface="Calibri"/>
              <a:sym typeface="Calibri"/>
            </a:endParaRPr>
          </a:p>
        </p:txBody>
      </p:sp>
      <p:sp>
        <p:nvSpPr>
          <p:cNvPr id="104" name="Google Shape;104;p3"/>
          <p:cNvSpPr txBox="1"/>
          <p:nvPr/>
        </p:nvSpPr>
        <p:spPr>
          <a:xfrm>
            <a:off x="2675875" y="4784050"/>
            <a:ext cx="20619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Calibri"/>
              <a:buNone/>
            </a:pPr>
            <a:r>
              <a:rPr b="0" i="0" lang="en-GB" sz="1800" u="none" cap="none" strike="noStrike">
                <a:solidFill>
                  <a:srgbClr val="000000"/>
                </a:solidFill>
                <a:latin typeface="Calibri"/>
                <a:ea typeface="Calibri"/>
                <a:cs typeface="Calibri"/>
                <a:sym typeface="Calibri"/>
              </a:rPr>
              <a:t>Mr Jenkerson</a:t>
            </a:r>
            <a:r>
              <a:rPr lang="en-GB" sz="1800">
                <a:latin typeface="Calibri"/>
                <a:ea typeface="Calibri"/>
                <a:cs typeface="Calibri"/>
                <a:sym typeface="Calibri"/>
              </a:rPr>
              <a:t> </a:t>
            </a:r>
            <a:endParaRPr b="0" i="0" sz="1800" u="none" cap="none" strike="noStrike">
              <a:solidFill>
                <a:srgbClr val="000000"/>
              </a:solidFill>
              <a:latin typeface="Calibri"/>
              <a:ea typeface="Calibri"/>
              <a:cs typeface="Calibri"/>
              <a:sym typeface="Calibri"/>
            </a:endParaRPr>
          </a:p>
        </p:txBody>
      </p:sp>
      <p:sp>
        <p:nvSpPr>
          <p:cNvPr id="105" name="Google Shape;105;p3"/>
          <p:cNvSpPr txBox="1"/>
          <p:nvPr/>
        </p:nvSpPr>
        <p:spPr>
          <a:xfrm>
            <a:off x="6501269" y="4784060"/>
            <a:ext cx="17778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Calibri"/>
              <a:buNone/>
            </a:pPr>
            <a:r>
              <a:rPr lang="en-GB" sz="1800">
                <a:latin typeface="Calibri"/>
                <a:ea typeface="Calibri"/>
                <a:cs typeface="Calibri"/>
                <a:sym typeface="Calibri"/>
              </a:rPr>
              <a:t>Will Hales</a:t>
            </a:r>
            <a:endParaRPr b="0" i="0" sz="1800" u="none" cap="none" strike="noStrike">
              <a:solidFill>
                <a:srgbClr val="000000"/>
              </a:solidFill>
              <a:latin typeface="Calibri"/>
              <a:ea typeface="Calibri"/>
              <a:cs typeface="Calibri"/>
              <a:sym typeface="Calibri"/>
            </a:endParaRPr>
          </a:p>
        </p:txBody>
      </p:sp>
      <p:sp>
        <p:nvSpPr>
          <p:cNvPr id="106" name="Google Shape;106;p3"/>
          <p:cNvSpPr txBox="1"/>
          <p:nvPr/>
        </p:nvSpPr>
        <p:spPr>
          <a:xfrm>
            <a:off x="9413839" y="4698510"/>
            <a:ext cx="16140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Calibri"/>
              <a:buNone/>
            </a:pPr>
            <a:r>
              <a:rPr b="0" i="0" lang="en-GB" sz="1800" u="none" cap="none" strike="noStrike">
                <a:solidFill>
                  <a:srgbClr val="000000"/>
                </a:solidFill>
                <a:latin typeface="Calibri"/>
                <a:ea typeface="Calibri"/>
                <a:cs typeface="Calibri"/>
                <a:sym typeface="Calibri"/>
              </a:rPr>
              <a:t>Mrs Eke</a:t>
            </a:r>
            <a:endParaRPr b="0" i="0" sz="1800" u="none" cap="none" strike="noStrike">
              <a:solidFill>
                <a:srgbClr val="000000"/>
              </a:solidFill>
              <a:latin typeface="Calibri"/>
              <a:ea typeface="Calibri"/>
              <a:cs typeface="Calibri"/>
              <a:sym typeface="Calibri"/>
            </a:endParaRPr>
          </a:p>
        </p:txBody>
      </p:sp>
      <p:pic>
        <p:nvPicPr>
          <p:cNvPr id="107" name="Google Shape;107;p3"/>
          <p:cNvPicPr preferRelativeResize="0"/>
          <p:nvPr/>
        </p:nvPicPr>
        <p:blipFill rotWithShape="1">
          <a:blip r:embed="rId6">
            <a:alphaModFix/>
          </a:blip>
          <a:srcRect b="0" l="0" r="0" t="0"/>
          <a:stretch/>
        </p:blipFill>
        <p:spPr>
          <a:xfrm>
            <a:off x="9416745" y="2128857"/>
            <a:ext cx="1608194" cy="2372679"/>
          </a:xfrm>
          <a:prstGeom prst="rect">
            <a:avLst/>
          </a:prstGeom>
          <a:noFill/>
          <a:ln>
            <a:noFill/>
          </a:ln>
        </p:spPr>
      </p:pic>
      <p:pic>
        <p:nvPicPr>
          <p:cNvPr id="108" name="Google Shape;108;p3"/>
          <p:cNvPicPr preferRelativeResize="0"/>
          <p:nvPr/>
        </p:nvPicPr>
        <p:blipFill>
          <a:blip r:embed="rId7">
            <a:alphaModFix/>
          </a:blip>
          <a:stretch>
            <a:fillRect/>
          </a:stretch>
        </p:blipFill>
        <p:spPr>
          <a:xfrm>
            <a:off x="5508775" y="1955638"/>
            <a:ext cx="2960085" cy="2372675"/>
          </a:xfrm>
          <a:prstGeom prst="rect">
            <a:avLst/>
          </a:prstGeom>
          <a:noFill/>
          <a:ln>
            <a:noFill/>
          </a:ln>
        </p:spPr>
      </p:pic>
      <p:pic>
        <p:nvPicPr>
          <p:cNvPr id="109" name="Google Shape;109;p3"/>
          <p:cNvPicPr preferRelativeResize="0"/>
          <p:nvPr/>
        </p:nvPicPr>
        <p:blipFill>
          <a:blip r:embed="rId8">
            <a:alphaModFix/>
          </a:blip>
          <a:stretch>
            <a:fillRect/>
          </a:stretch>
        </p:blipFill>
        <p:spPr>
          <a:xfrm>
            <a:off x="2679476" y="2174725"/>
            <a:ext cx="1881400" cy="250855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Meet the Senior Leadership Team</a:t>
            </a:r>
            <a:endParaRPr b="1"/>
          </a:p>
        </p:txBody>
      </p:sp>
      <p:sp>
        <p:nvSpPr>
          <p:cNvPr id="115" name="Google Shape;115;p4"/>
          <p:cNvSpPr txBox="1"/>
          <p:nvPr>
            <p:ph idx="1" type="body"/>
          </p:nvPr>
        </p:nvSpPr>
        <p:spPr>
          <a:xfrm>
            <a:off x="447502" y="2224636"/>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600"/>
              <a:buChar char="•"/>
            </a:pPr>
            <a:r>
              <a:rPr lang="en-GB" sz="3600"/>
              <a:t>Sandra Cunningham: Head Teacher </a:t>
            </a:r>
            <a:endParaRPr/>
          </a:p>
          <a:p>
            <a:pPr indent="0" lvl="0" marL="0" rtl="0" algn="l">
              <a:lnSpc>
                <a:spcPct val="90000"/>
              </a:lnSpc>
              <a:spcBef>
                <a:spcPts val="1000"/>
              </a:spcBef>
              <a:spcAft>
                <a:spcPts val="0"/>
              </a:spcAft>
              <a:buClr>
                <a:srgbClr val="002060"/>
              </a:buClr>
              <a:buSzPts val="3600"/>
              <a:buNone/>
            </a:pPr>
            <a:r>
              <a:rPr i="1" lang="en-GB" sz="3600">
                <a:solidFill>
                  <a:srgbClr val="002060"/>
                </a:solidFill>
              </a:rPr>
              <a:t>head@claygate.surrey.sch.uk</a:t>
            </a:r>
            <a:endParaRPr/>
          </a:p>
          <a:p>
            <a:pPr indent="-228600" lvl="0" marL="228600" rtl="0" algn="l">
              <a:lnSpc>
                <a:spcPct val="90000"/>
              </a:lnSpc>
              <a:spcBef>
                <a:spcPts val="1000"/>
              </a:spcBef>
              <a:spcAft>
                <a:spcPts val="0"/>
              </a:spcAft>
              <a:buClr>
                <a:schemeClr val="dk1"/>
              </a:buClr>
              <a:buSzPts val="3600"/>
              <a:buChar char="•"/>
            </a:pPr>
            <a:r>
              <a:rPr lang="en-GB" sz="3600"/>
              <a:t>Marita Cunniffe: Inclusion Lead </a:t>
            </a:r>
            <a:endParaRPr/>
          </a:p>
          <a:p>
            <a:pPr indent="0" lvl="0" marL="0" rtl="0" algn="l">
              <a:lnSpc>
                <a:spcPct val="90000"/>
              </a:lnSpc>
              <a:spcBef>
                <a:spcPts val="1000"/>
              </a:spcBef>
              <a:spcAft>
                <a:spcPts val="0"/>
              </a:spcAft>
              <a:buClr>
                <a:srgbClr val="002060"/>
              </a:buClr>
              <a:buSzPts val="3600"/>
              <a:buNone/>
            </a:pPr>
            <a:r>
              <a:rPr i="1" lang="en-GB" sz="3600">
                <a:solidFill>
                  <a:srgbClr val="002060"/>
                </a:solidFill>
              </a:rPr>
              <a:t>sen@claygate.surrey.sch.uk</a:t>
            </a:r>
            <a:endParaRPr/>
          </a:p>
          <a:p>
            <a:pPr indent="-228600" lvl="0" marL="228600" rtl="0" algn="l">
              <a:lnSpc>
                <a:spcPct val="90000"/>
              </a:lnSpc>
              <a:spcBef>
                <a:spcPts val="1000"/>
              </a:spcBef>
              <a:spcAft>
                <a:spcPts val="0"/>
              </a:spcAft>
              <a:buClr>
                <a:schemeClr val="dk1"/>
              </a:buClr>
              <a:buSzPts val="3600"/>
              <a:buChar char="•"/>
            </a:pPr>
            <a:r>
              <a:rPr lang="en-GB" sz="3600"/>
              <a:t>Hilary Ali: Deputy Head </a:t>
            </a:r>
            <a:endParaRPr/>
          </a:p>
          <a:p>
            <a:pPr indent="0" lvl="0" marL="0" rtl="0" algn="l">
              <a:lnSpc>
                <a:spcPct val="90000"/>
              </a:lnSpc>
              <a:spcBef>
                <a:spcPts val="1000"/>
              </a:spcBef>
              <a:spcAft>
                <a:spcPts val="0"/>
              </a:spcAft>
              <a:buClr>
                <a:srgbClr val="002060"/>
              </a:buClr>
              <a:buSzPts val="3600"/>
              <a:buNone/>
            </a:pPr>
            <a:r>
              <a:rPr i="1" lang="en-GB" sz="3600">
                <a:solidFill>
                  <a:srgbClr val="002060"/>
                </a:solidFill>
              </a:rPr>
              <a:t>hilary.ali@claygate.surrey.sch.uk</a:t>
            </a:r>
            <a:endParaRPr/>
          </a:p>
        </p:txBody>
      </p:sp>
      <p:pic>
        <p:nvPicPr>
          <p:cNvPr id="116" name="Google Shape;116;p4"/>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117" name="Google Shape;117;p4"/>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Our CPS Values</a:t>
            </a:r>
            <a:endParaRPr b="1"/>
          </a:p>
        </p:txBody>
      </p:sp>
      <p:pic>
        <p:nvPicPr>
          <p:cNvPr id="123" name="Google Shape;123;p5"/>
          <p:cNvPicPr preferRelativeResize="0"/>
          <p:nvPr>
            <p:ph idx="1" type="body"/>
          </p:nvPr>
        </p:nvPicPr>
        <p:blipFill rotWithShape="1">
          <a:blip r:embed="rId3">
            <a:alphaModFix/>
          </a:blip>
          <a:srcRect b="0" l="0" r="0" t="0"/>
          <a:stretch/>
        </p:blipFill>
        <p:spPr>
          <a:xfrm>
            <a:off x="2273844" y="1374832"/>
            <a:ext cx="7297364" cy="4784926"/>
          </a:xfrm>
          <a:prstGeom prst="rect">
            <a:avLst/>
          </a:prstGeom>
          <a:noFill/>
          <a:ln>
            <a:noFill/>
          </a:ln>
        </p:spPr>
      </p:pic>
      <p:pic>
        <p:nvPicPr>
          <p:cNvPr id="124" name="Google Shape;124;p5"/>
          <p:cNvPicPr preferRelativeResize="0"/>
          <p:nvPr/>
        </p:nvPicPr>
        <p:blipFill rotWithShape="1">
          <a:blip r:embed="rId4">
            <a:alphaModFix/>
          </a:blip>
          <a:srcRect b="0" l="0" r="0" t="0"/>
          <a:stretch/>
        </p:blipFill>
        <p:spPr>
          <a:xfrm>
            <a:off x="9405459" y="6059950"/>
            <a:ext cx="2658086" cy="640135"/>
          </a:xfrm>
          <a:prstGeom prst="rect">
            <a:avLst/>
          </a:prstGeom>
          <a:noFill/>
          <a:ln>
            <a:noFill/>
          </a:ln>
        </p:spPr>
      </p:pic>
      <p:pic>
        <p:nvPicPr>
          <p:cNvPr id="125" name="Google Shape;125;p5"/>
          <p:cNvPicPr preferRelativeResize="0"/>
          <p:nvPr/>
        </p:nvPicPr>
        <p:blipFill rotWithShape="1">
          <a:blip r:embed="rId5">
            <a:alphaModFix/>
          </a:blip>
          <a:srcRect b="0" l="0" r="0" t="0"/>
          <a:stretch/>
        </p:blipFill>
        <p:spPr>
          <a:xfrm>
            <a:off x="128455" y="61970"/>
            <a:ext cx="2261812" cy="2261812"/>
          </a:xfrm>
          <a:prstGeom prst="rect">
            <a:avLst/>
          </a:prstGeom>
          <a:noFill/>
          <a:ln>
            <a:noFill/>
          </a:ln>
        </p:spPr>
      </p:pic>
      <p:pic>
        <p:nvPicPr>
          <p:cNvPr id="126" name="Google Shape;126;p5"/>
          <p:cNvPicPr preferRelativeResize="0"/>
          <p:nvPr/>
        </p:nvPicPr>
        <p:blipFill rotWithShape="1">
          <a:blip r:embed="rId6">
            <a:alphaModFix/>
          </a:blip>
          <a:srcRect b="0" l="0" r="0" t="0"/>
          <a:stretch/>
        </p:blipFill>
        <p:spPr>
          <a:xfrm>
            <a:off x="474956" y="4932092"/>
            <a:ext cx="1371719" cy="1127858"/>
          </a:xfrm>
          <a:prstGeom prst="rect">
            <a:avLst/>
          </a:prstGeom>
          <a:noFill/>
          <a:ln>
            <a:noFill/>
          </a:ln>
        </p:spPr>
      </p:pic>
      <p:pic>
        <p:nvPicPr>
          <p:cNvPr id="127" name="Google Shape;127;p5"/>
          <p:cNvPicPr preferRelativeResize="0"/>
          <p:nvPr/>
        </p:nvPicPr>
        <p:blipFill rotWithShape="1">
          <a:blip r:embed="rId7">
            <a:alphaModFix/>
          </a:blip>
          <a:srcRect b="0" l="0" r="0" t="0"/>
          <a:stretch/>
        </p:blipFill>
        <p:spPr>
          <a:xfrm>
            <a:off x="4796445" y="3975113"/>
            <a:ext cx="4181846" cy="272497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6"/>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Our Expectations</a:t>
            </a:r>
            <a:endParaRPr b="1"/>
          </a:p>
        </p:txBody>
      </p:sp>
      <p:pic>
        <p:nvPicPr>
          <p:cNvPr id="133" name="Google Shape;133;p6"/>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134" name="Google Shape;134;p6"/>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135" name="Google Shape;135;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Independence (including walking in / out independently)</a:t>
            </a:r>
            <a:endParaRPr/>
          </a:p>
          <a:p>
            <a:pPr indent="-228600" lvl="0" marL="228600" rtl="0" algn="l">
              <a:lnSpc>
                <a:spcPct val="90000"/>
              </a:lnSpc>
              <a:spcBef>
                <a:spcPts val="1000"/>
              </a:spcBef>
              <a:spcAft>
                <a:spcPts val="0"/>
              </a:spcAft>
              <a:buClr>
                <a:schemeClr val="dk1"/>
              </a:buClr>
              <a:buSzPts val="2800"/>
              <a:buChar char="•"/>
            </a:pPr>
            <a:r>
              <a:rPr lang="en-GB"/>
              <a:t>Behaviour </a:t>
            </a:r>
            <a:endParaRPr/>
          </a:p>
          <a:p>
            <a:pPr indent="-228600" lvl="0" marL="228600" rtl="0" algn="l">
              <a:lnSpc>
                <a:spcPct val="90000"/>
              </a:lnSpc>
              <a:spcBef>
                <a:spcPts val="1000"/>
              </a:spcBef>
              <a:spcAft>
                <a:spcPts val="0"/>
              </a:spcAft>
              <a:buClr>
                <a:schemeClr val="dk1"/>
              </a:buClr>
              <a:buSzPts val="2800"/>
              <a:buChar char="•"/>
            </a:pPr>
            <a:r>
              <a:rPr lang="en-GB"/>
              <a:t>Smart uniform and ready for learning (KS2 Cold Weather Uniform from Oct half term includes a tie)</a:t>
            </a:r>
            <a:endParaRPr/>
          </a:p>
          <a:p>
            <a:pPr indent="-228600" lvl="0" marL="228600" rtl="0" algn="l">
              <a:lnSpc>
                <a:spcPct val="90000"/>
              </a:lnSpc>
              <a:spcBef>
                <a:spcPts val="1000"/>
              </a:spcBef>
              <a:spcAft>
                <a:spcPts val="0"/>
              </a:spcAft>
              <a:buClr>
                <a:schemeClr val="dk1"/>
              </a:buClr>
              <a:buSzPts val="2800"/>
              <a:buChar char="•"/>
            </a:pPr>
            <a:r>
              <a:rPr lang="en-GB"/>
              <a:t>Birthday books for class library are welcome. Reminder that we don’t give out sweets for allergies and religious reasons.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7"/>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Attendance and Punctuality</a:t>
            </a:r>
            <a:endParaRPr b="1"/>
          </a:p>
        </p:txBody>
      </p:sp>
      <p:pic>
        <p:nvPicPr>
          <p:cNvPr id="141" name="Google Shape;141;p7"/>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142" name="Google Shape;142;p7"/>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143" name="Google Shape;143;p7"/>
          <p:cNvSpPr txBox="1"/>
          <p:nvPr>
            <p:ph idx="1" type="body"/>
          </p:nvPr>
        </p:nvSpPr>
        <p:spPr>
          <a:xfrm>
            <a:off x="838200" y="2036617"/>
            <a:ext cx="10515600" cy="414034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GB" sz="2400"/>
              <a:t>Punctuality is important</a:t>
            </a:r>
            <a:endParaRPr/>
          </a:p>
          <a:p>
            <a:pPr indent="-228600" lvl="0" marL="228600" rtl="0" algn="l">
              <a:lnSpc>
                <a:spcPct val="90000"/>
              </a:lnSpc>
              <a:spcBef>
                <a:spcPts val="1000"/>
              </a:spcBef>
              <a:spcAft>
                <a:spcPts val="0"/>
              </a:spcAft>
              <a:buClr>
                <a:schemeClr val="dk1"/>
              </a:buClr>
              <a:buSzPts val="2400"/>
              <a:buChar char="•"/>
            </a:pPr>
            <a:r>
              <a:rPr lang="en-GB" sz="2400"/>
              <a:t>Learning starts promptly at 8.35am with a learning task and interventions</a:t>
            </a:r>
            <a:endParaRPr/>
          </a:p>
          <a:p>
            <a:pPr indent="-228600" lvl="0" marL="228600" rtl="0" algn="l">
              <a:lnSpc>
                <a:spcPct val="90000"/>
              </a:lnSpc>
              <a:spcBef>
                <a:spcPts val="1000"/>
              </a:spcBef>
              <a:spcAft>
                <a:spcPts val="0"/>
              </a:spcAft>
              <a:buClr>
                <a:schemeClr val="dk1"/>
              </a:buClr>
              <a:buSzPts val="2400"/>
              <a:buChar char="•"/>
            </a:pPr>
            <a:r>
              <a:rPr lang="en-GB" sz="2400"/>
              <a:t> Children who are late will miss learning, the outline of the day, a positive calm start to the day and can have self-esteem/social skills impacted</a:t>
            </a:r>
            <a:endParaRPr/>
          </a:p>
          <a:p>
            <a:pPr indent="-228600" lvl="0" marL="228600" rtl="0" algn="l">
              <a:lnSpc>
                <a:spcPct val="90000"/>
              </a:lnSpc>
              <a:spcBef>
                <a:spcPts val="1000"/>
              </a:spcBef>
              <a:spcAft>
                <a:spcPts val="0"/>
              </a:spcAft>
              <a:buClr>
                <a:schemeClr val="dk1"/>
              </a:buClr>
              <a:buSzPts val="2400"/>
              <a:buChar char="•"/>
            </a:pPr>
            <a:r>
              <a:rPr lang="en-GB" sz="2400"/>
              <a:t>Too many of our children are regularly missing school – the government expects a minimum of 95% attendance </a:t>
            </a:r>
            <a:endParaRPr/>
          </a:p>
          <a:p>
            <a:pPr indent="-228600" lvl="0" marL="228600" rtl="0" algn="l">
              <a:lnSpc>
                <a:spcPct val="90000"/>
              </a:lnSpc>
              <a:spcBef>
                <a:spcPts val="1000"/>
              </a:spcBef>
              <a:spcAft>
                <a:spcPts val="0"/>
              </a:spcAft>
              <a:buClr>
                <a:schemeClr val="dk1"/>
              </a:buClr>
              <a:buSzPts val="2400"/>
              <a:buChar char="•"/>
            </a:pPr>
            <a:r>
              <a:rPr i="1" lang="en-GB" sz="2400"/>
              <a:t>Missing out on lessons leaves children vulnerable to falling behind. Children with poor attendance tend to achieve less in both primary and secondary school </a:t>
            </a:r>
            <a:r>
              <a:rPr lang="en-GB" sz="2400"/>
              <a:t>(DfE)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g2fae412a466_0_3"/>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sp>
        <p:nvSpPr>
          <p:cNvPr id="149" name="Google Shape;149;g2fae412a466_0_3"/>
          <p:cNvSpPr txBox="1"/>
          <p:nvPr>
            <p:ph idx="1" type="body"/>
          </p:nvPr>
        </p:nvSpPr>
        <p:spPr>
          <a:xfrm>
            <a:off x="838200" y="1825625"/>
            <a:ext cx="105156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t/>
            </a:r>
            <a:endParaRPr/>
          </a:p>
        </p:txBody>
      </p:sp>
      <p:pic>
        <p:nvPicPr>
          <p:cNvPr id="150" name="Google Shape;150;g2fae412a466_0_3"/>
          <p:cNvPicPr preferRelativeResize="0"/>
          <p:nvPr/>
        </p:nvPicPr>
        <p:blipFill>
          <a:blip r:embed="rId3">
            <a:alphaModFix/>
          </a:blip>
          <a:stretch>
            <a:fillRect/>
          </a:stretch>
        </p:blipFill>
        <p:spPr>
          <a:xfrm>
            <a:off x="0" y="0"/>
            <a:ext cx="12192000" cy="6858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8"/>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Attendance Protocol</a:t>
            </a:r>
            <a:endParaRPr b="1"/>
          </a:p>
        </p:txBody>
      </p:sp>
      <p:pic>
        <p:nvPicPr>
          <p:cNvPr id="156" name="Google Shape;156;p8"/>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157" name="Google Shape;157;p8"/>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158" name="Google Shape;158;p8"/>
          <p:cNvSpPr txBox="1"/>
          <p:nvPr>
            <p:ph idx="1" type="body"/>
          </p:nvPr>
        </p:nvSpPr>
        <p:spPr>
          <a:xfrm>
            <a:off x="838200" y="2461917"/>
            <a:ext cx="10515600" cy="414030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400"/>
              <a:buChar char="•"/>
            </a:pPr>
            <a:r>
              <a:rPr lang="en-GB" sz="2400"/>
              <a:t>Contact the office via phone or email if your child is absent. If we do not hear from you, our absence protocol is triggered and you will be contacted for safeguarding purposes </a:t>
            </a:r>
            <a:endParaRPr/>
          </a:p>
          <a:p>
            <a:pPr indent="-228600" lvl="0" marL="228600" rtl="0" algn="l">
              <a:lnSpc>
                <a:spcPct val="90000"/>
              </a:lnSpc>
              <a:spcBef>
                <a:spcPts val="1000"/>
              </a:spcBef>
              <a:spcAft>
                <a:spcPts val="0"/>
              </a:spcAft>
              <a:buClr>
                <a:schemeClr val="dk1"/>
              </a:buClr>
              <a:buSzPts val="2400"/>
              <a:buChar char="•"/>
            </a:pPr>
            <a:r>
              <a:rPr lang="en-GB" sz="2400"/>
              <a:t>CPS follows NHS guidance (the ‘48 hour rule’): </a:t>
            </a:r>
            <a:r>
              <a:rPr i="1" lang="en-GB" sz="2400"/>
              <a:t>“Children with diarrhoea or vomiting should stay away from school until they have not been sick or had diarrhoea for at least 2 days (48 hours)”</a:t>
            </a:r>
            <a:endParaRPr sz="2400"/>
          </a:p>
          <a:p>
            <a:pPr indent="-228600" lvl="0" marL="228600" rtl="0" algn="l">
              <a:lnSpc>
                <a:spcPct val="90000"/>
              </a:lnSpc>
              <a:spcBef>
                <a:spcPts val="1000"/>
              </a:spcBef>
              <a:spcAft>
                <a:spcPts val="0"/>
              </a:spcAft>
              <a:buClr>
                <a:schemeClr val="dk1"/>
              </a:buClr>
              <a:buSzPts val="2400"/>
              <a:buChar char="•"/>
            </a:pPr>
            <a:r>
              <a:rPr lang="en-GB" sz="2400"/>
              <a:t>Attendance is monitored closely by the school and the LA Inclusion Officer</a:t>
            </a:r>
            <a:endParaRPr/>
          </a:p>
          <a:p>
            <a:pPr indent="-228600" lvl="0" marL="228600" rtl="0" algn="l">
              <a:lnSpc>
                <a:spcPct val="90000"/>
              </a:lnSpc>
              <a:spcBef>
                <a:spcPts val="1000"/>
              </a:spcBef>
              <a:spcAft>
                <a:spcPts val="0"/>
              </a:spcAft>
              <a:buClr>
                <a:schemeClr val="dk1"/>
              </a:buClr>
              <a:buSzPts val="2400"/>
              <a:buChar char="•"/>
            </a:pPr>
            <a:r>
              <a:rPr lang="en-GB" sz="2400"/>
              <a:t>Attendance below 90% is classed as ‘Persistent Absence’ and will result in a referral to the LA Inclusion Officer. </a:t>
            </a:r>
            <a:r>
              <a:rPr lang="en-GB" sz="2400">
                <a:latin typeface="Arial"/>
                <a:ea typeface="Arial"/>
                <a:cs typeface="Arial"/>
                <a:sym typeface="Arial"/>
              </a:rPr>
              <a:t>•</a:t>
            </a:r>
            <a:r>
              <a:rPr lang="en-GB" sz="2400"/>
              <a:t>This may also result in a penalty notice or prosecution</a:t>
            </a:r>
            <a:endParaRPr sz="2400"/>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9"/>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b="1"/>
          </a:p>
        </p:txBody>
      </p:sp>
      <p:pic>
        <p:nvPicPr>
          <p:cNvPr id="164" name="Google Shape;164;p9"/>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165" name="Google Shape;165;p9"/>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pic>
        <p:nvPicPr>
          <p:cNvPr id="166" name="Google Shape;166;p9"/>
          <p:cNvPicPr preferRelativeResize="0"/>
          <p:nvPr>
            <p:ph idx="1" type="body"/>
          </p:nvPr>
        </p:nvPicPr>
        <p:blipFill rotWithShape="1">
          <a:blip r:embed="rId5">
            <a:alphaModFix/>
          </a:blip>
          <a:srcRect b="0" l="0" r="0" t="0"/>
          <a:stretch/>
        </p:blipFill>
        <p:spPr>
          <a:xfrm>
            <a:off x="2188144" y="231487"/>
            <a:ext cx="8546358" cy="582846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0"/>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Timetable</a:t>
            </a:r>
            <a:endParaRPr b="1"/>
          </a:p>
        </p:txBody>
      </p:sp>
      <p:pic>
        <p:nvPicPr>
          <p:cNvPr id="172" name="Google Shape;172;p10"/>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173" name="Google Shape;173;p10"/>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174" name="Google Shape;174;p10"/>
          <p:cNvSpPr txBox="1"/>
          <p:nvPr/>
        </p:nvSpPr>
        <p:spPr>
          <a:xfrm>
            <a:off x="516775" y="2181079"/>
            <a:ext cx="9716192" cy="4385976"/>
          </a:xfrm>
          <a:prstGeom prst="rect">
            <a:avLst/>
          </a:prstGeom>
          <a:noFill/>
          <a:ln>
            <a:noFill/>
          </a:ln>
        </p:spPr>
        <p:txBody>
          <a:bodyPr anchorCtr="0" anchor="t" bIns="45700" lIns="91425" spcFirstLastPara="1" rIns="91425" wrap="square" tIns="45700">
            <a:normAutofit lnSpcReduction="10000"/>
          </a:bodyPr>
          <a:lstStyle/>
          <a:p>
            <a:pPr indent="-228600" lvl="0" marL="228600" marR="0" rtl="0" algn="l">
              <a:lnSpc>
                <a:spcPct val="90000"/>
              </a:lnSpc>
              <a:spcBef>
                <a:spcPts val="0"/>
              </a:spcBef>
              <a:spcAft>
                <a:spcPts val="0"/>
              </a:spcAft>
              <a:buClr>
                <a:schemeClr val="dk1"/>
              </a:buClr>
              <a:buSzPts val="2800"/>
              <a:buFont typeface="Arial"/>
              <a:buChar char="•"/>
            </a:pPr>
            <a:r>
              <a:rPr b="0" i="0" lang="en-GB" sz="2800" u="none" cap="none" strike="noStrike">
                <a:solidFill>
                  <a:schemeClr val="dk1"/>
                </a:solidFill>
                <a:latin typeface="Calibri"/>
                <a:ea typeface="Calibri"/>
                <a:cs typeface="Calibri"/>
                <a:sym typeface="Calibri"/>
              </a:rPr>
              <a:t>PE is on a Monday and a Friday </a:t>
            </a:r>
            <a:r>
              <a:rPr b="1" i="1" lang="en-GB" sz="2800" u="none" cap="none" strike="noStrike">
                <a:solidFill>
                  <a:srgbClr val="38761D"/>
                </a:solidFill>
                <a:latin typeface="Calibri"/>
                <a:ea typeface="Calibri"/>
                <a:cs typeface="Calibri"/>
                <a:sym typeface="Calibri"/>
              </a:rPr>
              <a:t>(</a:t>
            </a:r>
            <a:r>
              <a:rPr b="1" i="1" lang="en-GB" sz="2800">
                <a:solidFill>
                  <a:srgbClr val="38761D"/>
                </a:solidFill>
                <a:latin typeface="Calibri"/>
                <a:ea typeface="Calibri"/>
                <a:cs typeface="Calibri"/>
                <a:sym typeface="Calibri"/>
              </a:rPr>
              <a:t>Tuesday for Beech in Autumn 1)</a:t>
            </a:r>
            <a:r>
              <a:rPr b="0" i="0" lang="en-GB" sz="2800" u="none" cap="none" strike="noStrike">
                <a:solidFill>
                  <a:schemeClr val="dk1"/>
                </a:solidFill>
                <a:latin typeface="Calibri"/>
                <a:ea typeface="Calibri"/>
                <a:cs typeface="Calibri"/>
                <a:sym typeface="Calibri"/>
              </a:rPr>
              <a:t> and children should come to school in their PE kit</a:t>
            </a:r>
            <a:endParaRPr b="0" i="0" sz="1400" u="none" cap="none" strike="noStrike">
              <a:solidFill>
                <a:srgbClr val="000000"/>
              </a:solidFill>
              <a:latin typeface="Arial"/>
              <a:ea typeface="Arial"/>
              <a:cs typeface="Arial"/>
              <a:sym typeface="Arial"/>
            </a:endParaRPr>
          </a:p>
          <a:p>
            <a:pPr indent="-228600" lvl="0" marL="228600" marR="0" rtl="0" algn="l">
              <a:lnSpc>
                <a:spcPct val="90000"/>
              </a:lnSpc>
              <a:spcBef>
                <a:spcPts val="1000"/>
              </a:spcBef>
              <a:spcAft>
                <a:spcPts val="0"/>
              </a:spcAft>
              <a:buClr>
                <a:schemeClr val="dk1"/>
              </a:buClr>
              <a:buSzPts val="2800"/>
              <a:buFont typeface="Arial"/>
              <a:buChar char="•"/>
            </a:pPr>
            <a:r>
              <a:rPr b="0" i="0" lang="en-GB" sz="2800" u="none" cap="none" strike="noStrike">
                <a:solidFill>
                  <a:schemeClr val="dk1"/>
                </a:solidFill>
                <a:latin typeface="Calibri"/>
                <a:ea typeface="Calibri"/>
                <a:cs typeface="Calibri"/>
                <a:sym typeface="Calibri"/>
              </a:rPr>
              <a:t>Our swimming blocks are after half term in Autumn 2 and Spring 2. Children should wear PE kit on a swimming day</a:t>
            </a:r>
            <a:endParaRPr b="0" i="0" sz="1400" u="none" cap="none" strike="noStrike">
              <a:solidFill>
                <a:srgbClr val="000000"/>
              </a:solidFill>
              <a:latin typeface="Arial"/>
              <a:ea typeface="Arial"/>
              <a:cs typeface="Arial"/>
              <a:sym typeface="Arial"/>
            </a:endParaRPr>
          </a:p>
          <a:p>
            <a:pPr indent="-228600" lvl="0" marL="228600" marR="0" rtl="0" algn="l">
              <a:lnSpc>
                <a:spcPct val="90000"/>
              </a:lnSpc>
              <a:spcBef>
                <a:spcPts val="1000"/>
              </a:spcBef>
              <a:spcAft>
                <a:spcPts val="0"/>
              </a:spcAft>
              <a:buClr>
                <a:schemeClr val="dk1"/>
              </a:buClr>
              <a:buSzPts val="2800"/>
              <a:buFont typeface="Arial"/>
              <a:buChar char="•"/>
            </a:pPr>
            <a:r>
              <a:rPr b="0" i="0" lang="en-GB" sz="2800" u="none" cap="none" strike="noStrike">
                <a:solidFill>
                  <a:schemeClr val="dk1"/>
                </a:solidFill>
                <a:latin typeface="Calibri"/>
                <a:ea typeface="Calibri"/>
                <a:cs typeface="Calibri"/>
                <a:sym typeface="Calibri"/>
              </a:rPr>
              <a:t>Home learning is set via Google Classroom </a:t>
            </a:r>
            <a:endParaRPr b="0" i="0" sz="1400" u="none" cap="none" strike="noStrike">
              <a:solidFill>
                <a:srgbClr val="000000"/>
              </a:solidFill>
              <a:latin typeface="Arial"/>
              <a:ea typeface="Arial"/>
              <a:cs typeface="Arial"/>
              <a:sym typeface="Arial"/>
            </a:endParaRPr>
          </a:p>
          <a:p>
            <a:pPr indent="-228600" lvl="0" marL="228600" marR="0" rtl="0" algn="l">
              <a:lnSpc>
                <a:spcPct val="90000"/>
              </a:lnSpc>
              <a:spcBef>
                <a:spcPts val="1000"/>
              </a:spcBef>
              <a:spcAft>
                <a:spcPts val="0"/>
              </a:spcAft>
              <a:buClr>
                <a:schemeClr val="dk1"/>
              </a:buClr>
              <a:buSzPts val="2800"/>
              <a:buFont typeface="Arial"/>
              <a:buChar char="•"/>
            </a:pPr>
            <a:r>
              <a:rPr b="0" i="0" lang="en-GB" sz="2800" u="none" cap="none" strike="noStrike">
                <a:solidFill>
                  <a:schemeClr val="dk1"/>
                </a:solidFill>
                <a:latin typeface="Calibri"/>
                <a:ea typeface="Calibri"/>
                <a:cs typeface="Calibri"/>
                <a:sym typeface="Calibri"/>
              </a:rPr>
              <a:t>Enrichment every </a:t>
            </a:r>
            <a:r>
              <a:rPr b="1" i="0" lang="en-GB" sz="2800" u="none" cap="none" strike="noStrike">
                <a:solidFill>
                  <a:schemeClr val="accent6"/>
                </a:solidFill>
                <a:latin typeface="Calibri"/>
                <a:ea typeface="Calibri"/>
                <a:cs typeface="Calibri"/>
                <a:sym typeface="Calibri"/>
              </a:rPr>
              <a:t>Wednesday</a:t>
            </a:r>
            <a:r>
              <a:rPr b="0" i="0" lang="en-GB" sz="2800" u="none" cap="none" strike="noStrike">
                <a:solidFill>
                  <a:srgbClr val="FF0000"/>
                </a:solidFill>
                <a:latin typeface="Calibri"/>
                <a:ea typeface="Calibri"/>
                <a:cs typeface="Calibri"/>
                <a:sym typeface="Calibri"/>
              </a:rPr>
              <a:t> </a:t>
            </a:r>
            <a:r>
              <a:rPr b="0" i="0" lang="en-GB" sz="2800" u="none" cap="none" strike="noStrike">
                <a:solidFill>
                  <a:schemeClr val="dk1"/>
                </a:solidFill>
                <a:latin typeface="Calibri"/>
                <a:ea typeface="Calibri"/>
                <a:cs typeface="Calibri"/>
                <a:sym typeface="Calibri"/>
              </a:rPr>
              <a:t>will be MFIT/Computer Science this term </a:t>
            </a:r>
            <a:endParaRPr b="0" i="0" sz="1400" u="none" cap="none" strike="noStrike">
              <a:solidFill>
                <a:srgbClr val="000000"/>
              </a:solidFill>
              <a:latin typeface="Arial"/>
              <a:ea typeface="Arial"/>
              <a:cs typeface="Arial"/>
              <a:sym typeface="Arial"/>
            </a:endParaRPr>
          </a:p>
          <a:p>
            <a:pPr indent="-228600" lvl="0" marL="228600" marR="0" rtl="0" algn="l">
              <a:lnSpc>
                <a:spcPct val="90000"/>
              </a:lnSpc>
              <a:spcBef>
                <a:spcPts val="1000"/>
              </a:spcBef>
              <a:spcAft>
                <a:spcPts val="0"/>
              </a:spcAft>
              <a:buClr>
                <a:schemeClr val="dk1"/>
              </a:buClr>
              <a:buSzPts val="2800"/>
              <a:buFont typeface="Arial"/>
              <a:buChar char="•"/>
            </a:pPr>
            <a:r>
              <a:rPr b="0" i="0" lang="en-GB" sz="2800" u="none" cap="none" strike="noStrike">
                <a:solidFill>
                  <a:schemeClr val="dk1"/>
                </a:solidFill>
                <a:latin typeface="Calibri"/>
                <a:ea typeface="Calibri"/>
                <a:cs typeface="Calibri"/>
                <a:sym typeface="Calibri"/>
              </a:rPr>
              <a:t>At the end of enrichment blocks for music &amp; drama and computing, families will have the opportunity to come into school to share the children’s learning</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1"/>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Home Learning</a:t>
            </a:r>
            <a:endParaRPr b="1"/>
          </a:p>
        </p:txBody>
      </p:sp>
      <p:pic>
        <p:nvPicPr>
          <p:cNvPr id="180" name="Google Shape;180;p11"/>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181" name="Google Shape;181;p11"/>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182" name="Google Shape;182;p11"/>
          <p:cNvSpPr txBox="1"/>
          <p:nvPr>
            <p:ph idx="1" type="body"/>
          </p:nvPr>
        </p:nvSpPr>
        <p:spPr>
          <a:xfrm>
            <a:off x="696884" y="2028679"/>
            <a:ext cx="10515600" cy="4351338"/>
          </a:xfrm>
          <a:prstGeom prst="rect">
            <a:avLst/>
          </a:prstGeom>
          <a:noFill/>
          <a:ln>
            <a:noFill/>
          </a:ln>
        </p:spPr>
        <p:txBody>
          <a:bodyPr anchorCtr="0" anchor="t" bIns="45700" lIns="91425" spcFirstLastPara="1" rIns="91425" wrap="square" tIns="45700">
            <a:normAutofit lnSpcReduction="10000"/>
          </a:bodyPr>
          <a:lstStyle/>
          <a:p>
            <a:pPr indent="-241934" lvl="0" marL="228600" rtl="0" algn="l">
              <a:lnSpc>
                <a:spcPct val="90000"/>
              </a:lnSpc>
              <a:spcBef>
                <a:spcPts val="0"/>
              </a:spcBef>
              <a:spcAft>
                <a:spcPts val="0"/>
              </a:spcAft>
              <a:buClr>
                <a:schemeClr val="dk1"/>
              </a:buClr>
              <a:buSzPts val="2800"/>
              <a:buChar char="•"/>
            </a:pPr>
            <a:r>
              <a:rPr lang="en-GB"/>
              <a:t>English and mathematics Home Learning given out on a Friday, completed by Wednesday</a:t>
            </a:r>
            <a:endParaRPr/>
          </a:p>
          <a:p>
            <a:pPr indent="-241934" lvl="0" marL="228600" rtl="0" algn="l">
              <a:lnSpc>
                <a:spcPct val="90000"/>
              </a:lnSpc>
              <a:spcBef>
                <a:spcPts val="1000"/>
              </a:spcBef>
              <a:spcAft>
                <a:spcPts val="0"/>
              </a:spcAft>
              <a:buClr>
                <a:schemeClr val="dk1"/>
              </a:buClr>
              <a:buSzPts val="2800"/>
              <a:buChar char="•"/>
            </a:pPr>
            <a:r>
              <a:rPr lang="en-GB"/>
              <a:t>Doodle Maths assignment is set to embed small step learning </a:t>
            </a:r>
            <a:endParaRPr/>
          </a:p>
          <a:p>
            <a:pPr indent="-178435" lvl="0" marL="228600" rtl="0" algn="l">
              <a:lnSpc>
                <a:spcPct val="90000"/>
              </a:lnSpc>
              <a:spcBef>
                <a:spcPts val="1000"/>
              </a:spcBef>
              <a:spcAft>
                <a:spcPts val="0"/>
              </a:spcAft>
              <a:buSzPts val="1800"/>
              <a:buChar char="•"/>
            </a:pPr>
            <a:r>
              <a:rPr lang="en-GB"/>
              <a:t>Doodle English assignment alternates between comprehension skills and grammar</a:t>
            </a:r>
            <a:endParaRPr/>
          </a:p>
          <a:p>
            <a:pPr indent="-241934" lvl="0" marL="228600" rtl="0" algn="l">
              <a:lnSpc>
                <a:spcPct val="90000"/>
              </a:lnSpc>
              <a:spcBef>
                <a:spcPts val="1000"/>
              </a:spcBef>
              <a:spcAft>
                <a:spcPts val="0"/>
              </a:spcAft>
              <a:buClr>
                <a:schemeClr val="dk1"/>
              </a:buClr>
              <a:buSzPts val="2800"/>
              <a:buChar char="•"/>
            </a:pPr>
            <a:r>
              <a:rPr lang="en-GB"/>
              <a:t>Home learning club once a week offers children safe space and support to complete home learning</a:t>
            </a:r>
            <a:endParaRPr/>
          </a:p>
          <a:p>
            <a:pPr indent="-241934" lvl="0" marL="228600" rtl="0" algn="l">
              <a:lnSpc>
                <a:spcPct val="90000"/>
              </a:lnSpc>
              <a:spcBef>
                <a:spcPts val="1000"/>
              </a:spcBef>
              <a:spcAft>
                <a:spcPts val="0"/>
              </a:spcAft>
              <a:buClr>
                <a:schemeClr val="dk1"/>
              </a:buClr>
              <a:buSzPts val="2800"/>
              <a:buChar char="•"/>
            </a:pPr>
            <a:r>
              <a:rPr lang="en-GB"/>
              <a:t>Weekly spelling quiz on a Friday. The children are tested on 7 current spellings and 3 from previous weeks</a:t>
            </a:r>
            <a:endParaRPr/>
          </a:p>
          <a:p>
            <a:pPr indent="-241934" lvl="0" marL="228600" rtl="0" algn="l">
              <a:lnSpc>
                <a:spcPct val="90000"/>
              </a:lnSpc>
              <a:spcBef>
                <a:spcPts val="1000"/>
              </a:spcBef>
              <a:spcAft>
                <a:spcPts val="0"/>
              </a:spcAft>
              <a:buClr>
                <a:schemeClr val="dk1"/>
              </a:buClr>
              <a:buSzPts val="2800"/>
              <a:buChar char="•"/>
            </a:pPr>
            <a:r>
              <a:rPr lang="en-GB"/>
              <a:t>Useful websites – TTRockstars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2"/>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Online Safety</a:t>
            </a:r>
            <a:endParaRPr b="1"/>
          </a:p>
        </p:txBody>
      </p:sp>
      <p:pic>
        <p:nvPicPr>
          <p:cNvPr id="188" name="Google Shape;188;p12"/>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189" name="Google Shape;189;p12"/>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190" name="Google Shape;190;p12"/>
          <p:cNvSpPr txBox="1"/>
          <p:nvPr>
            <p:ph idx="1" type="body"/>
          </p:nvPr>
        </p:nvSpPr>
        <p:spPr>
          <a:xfrm>
            <a:off x="705196" y="2152268"/>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GB" sz="2400"/>
              <a:t>Taught explicitly through our PSHEE and Computing curriculum, plus regular discussion and direct teaching whenever Chromebooks are used</a:t>
            </a:r>
            <a:endParaRPr/>
          </a:p>
          <a:p>
            <a:pPr indent="-228600" lvl="0" marL="228600" rtl="0" algn="l">
              <a:lnSpc>
                <a:spcPct val="90000"/>
              </a:lnSpc>
              <a:spcBef>
                <a:spcPts val="1000"/>
              </a:spcBef>
              <a:spcAft>
                <a:spcPts val="0"/>
              </a:spcAft>
              <a:buClr>
                <a:schemeClr val="dk1"/>
              </a:buClr>
              <a:buSzPts val="2400"/>
              <a:buChar char="•"/>
            </a:pPr>
            <a:r>
              <a:rPr lang="en-GB" sz="2400"/>
              <a:t>Consider children’s online access</a:t>
            </a:r>
            <a:endParaRPr/>
          </a:p>
          <a:p>
            <a:pPr indent="-228600" lvl="0" marL="228600" rtl="0" algn="l">
              <a:lnSpc>
                <a:spcPct val="90000"/>
              </a:lnSpc>
              <a:spcBef>
                <a:spcPts val="1000"/>
              </a:spcBef>
              <a:spcAft>
                <a:spcPts val="0"/>
              </a:spcAft>
              <a:buClr>
                <a:schemeClr val="dk1"/>
              </a:buClr>
              <a:buSzPts val="2400"/>
              <a:buChar char="•"/>
            </a:pPr>
            <a:r>
              <a:rPr lang="en-GB" sz="2400"/>
              <a:t>4 Cs: Content, Contact, Conduct and Commerce</a:t>
            </a:r>
            <a:endParaRPr/>
          </a:p>
          <a:p>
            <a:pPr indent="-228600" lvl="0" marL="228600" rtl="0" algn="l">
              <a:lnSpc>
                <a:spcPct val="90000"/>
              </a:lnSpc>
              <a:spcBef>
                <a:spcPts val="1000"/>
              </a:spcBef>
              <a:spcAft>
                <a:spcPts val="0"/>
              </a:spcAft>
              <a:buClr>
                <a:schemeClr val="dk1"/>
              </a:buClr>
              <a:buSzPts val="2400"/>
              <a:buChar char="•"/>
            </a:pPr>
            <a:r>
              <a:rPr lang="en-GB" sz="2400"/>
              <a:t>Social media: many apps have a minimum age use e.g. WhatsApp is 16 years old.</a:t>
            </a:r>
            <a:endParaRPr/>
          </a:p>
          <a:p>
            <a:pPr indent="-228600" lvl="0" marL="228600" rtl="0" algn="l">
              <a:lnSpc>
                <a:spcPct val="90000"/>
              </a:lnSpc>
              <a:spcBef>
                <a:spcPts val="1000"/>
              </a:spcBef>
              <a:spcAft>
                <a:spcPts val="0"/>
              </a:spcAft>
              <a:buClr>
                <a:schemeClr val="dk1"/>
              </a:buClr>
              <a:buSzPts val="2400"/>
              <a:buChar char="•"/>
            </a:pPr>
            <a:r>
              <a:rPr lang="en-GB" sz="2400"/>
              <a:t>Check privacy settings and monitor usage</a:t>
            </a:r>
            <a:endParaRPr/>
          </a:p>
          <a:p>
            <a:pPr indent="-228600" lvl="0" marL="228600" rtl="0" algn="l">
              <a:lnSpc>
                <a:spcPct val="90000"/>
              </a:lnSpc>
              <a:spcBef>
                <a:spcPts val="1000"/>
              </a:spcBef>
              <a:spcAft>
                <a:spcPts val="0"/>
              </a:spcAft>
              <a:buClr>
                <a:schemeClr val="dk1"/>
              </a:buClr>
              <a:buSzPts val="2400"/>
              <a:buChar char="•"/>
            </a:pPr>
            <a:r>
              <a:rPr lang="en-GB" sz="2400"/>
              <a:t>Where are devices stored? Is there unlimited access e.g. in bedrooms?</a:t>
            </a:r>
            <a:endParaRPr/>
          </a:p>
          <a:p>
            <a:pPr indent="-228600" lvl="0" marL="228600" rtl="0" algn="l">
              <a:lnSpc>
                <a:spcPct val="90000"/>
              </a:lnSpc>
              <a:spcBef>
                <a:spcPts val="1000"/>
              </a:spcBef>
              <a:spcAft>
                <a:spcPts val="0"/>
              </a:spcAft>
              <a:buClr>
                <a:schemeClr val="dk1"/>
              </a:buClr>
              <a:buSzPts val="2400"/>
              <a:buChar char="•"/>
            </a:pPr>
            <a:r>
              <a:rPr lang="en-GB" sz="2400"/>
              <a:t>Speak to school staff if you have concerns or need support</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g2fae412a466_0_10"/>
          <p:cNvSpPr txBox="1"/>
          <p:nvPr>
            <p:ph type="title"/>
          </p:nvPr>
        </p:nvSpPr>
        <p:spPr>
          <a:xfrm>
            <a:off x="838200" y="365125"/>
            <a:ext cx="10515600" cy="1325700"/>
          </a:xfrm>
          <a:prstGeom prst="rect">
            <a:avLst/>
          </a:prstGeom>
        </p:spPr>
        <p:txBody>
          <a:bodyPr anchorCtr="0" anchor="ctr" bIns="45700" lIns="91425" spcFirstLastPara="1" rIns="91425" wrap="square" tIns="45700">
            <a:normAutofit/>
          </a:bodyPr>
          <a:lstStyle/>
          <a:p>
            <a:pPr indent="0" lvl="0" marL="0" rtl="0" algn="l">
              <a:spcBef>
                <a:spcPts val="0"/>
              </a:spcBef>
              <a:spcAft>
                <a:spcPts val="0"/>
              </a:spcAft>
              <a:buNone/>
            </a:pPr>
            <a:r>
              <a:t/>
            </a:r>
            <a:endParaRPr/>
          </a:p>
        </p:txBody>
      </p:sp>
      <p:sp>
        <p:nvSpPr>
          <p:cNvPr id="196" name="Google Shape;196;g2fae412a466_0_10"/>
          <p:cNvSpPr txBox="1"/>
          <p:nvPr>
            <p:ph idx="1" type="body"/>
          </p:nvPr>
        </p:nvSpPr>
        <p:spPr>
          <a:xfrm>
            <a:off x="838200" y="1825625"/>
            <a:ext cx="10515600" cy="43512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t/>
            </a:r>
            <a:endParaRPr/>
          </a:p>
        </p:txBody>
      </p:sp>
      <p:pic>
        <p:nvPicPr>
          <p:cNvPr id="197" name="Google Shape;197;g2fae412a466_0_10"/>
          <p:cNvPicPr preferRelativeResize="0"/>
          <p:nvPr/>
        </p:nvPicPr>
        <p:blipFill>
          <a:blip r:embed="rId3">
            <a:alphaModFix/>
          </a:blip>
          <a:stretch>
            <a:fillRect/>
          </a:stretch>
        </p:blipFill>
        <p:spPr>
          <a:xfrm>
            <a:off x="0" y="0"/>
            <a:ext cx="12192000" cy="68580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3"/>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Reading</a:t>
            </a:r>
            <a:endParaRPr b="1"/>
          </a:p>
        </p:txBody>
      </p:sp>
      <p:pic>
        <p:nvPicPr>
          <p:cNvPr id="203" name="Google Shape;203;p13"/>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204" name="Google Shape;204;p13"/>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205" name="Google Shape;205;p13"/>
          <p:cNvSpPr txBox="1"/>
          <p:nvPr>
            <p:ph idx="1" type="body"/>
          </p:nvPr>
        </p:nvSpPr>
        <p:spPr>
          <a:xfrm>
            <a:off x="738447" y="2010952"/>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Importance of reading AND reading aloud</a:t>
            </a:r>
            <a:endParaRPr/>
          </a:p>
          <a:p>
            <a:pPr indent="-228600" lvl="0" marL="228600" rtl="0" algn="l">
              <a:lnSpc>
                <a:spcPct val="90000"/>
              </a:lnSpc>
              <a:spcBef>
                <a:spcPts val="1000"/>
              </a:spcBef>
              <a:spcAft>
                <a:spcPts val="0"/>
              </a:spcAft>
              <a:buClr>
                <a:schemeClr val="dk1"/>
              </a:buClr>
              <a:buSzPts val="2800"/>
              <a:buChar char="•"/>
            </a:pPr>
            <a:r>
              <a:rPr lang="en-GB"/>
              <a:t>How to use these books</a:t>
            </a:r>
            <a:endParaRPr/>
          </a:p>
          <a:p>
            <a:pPr indent="-228600" lvl="0" marL="228600" rtl="0" algn="l">
              <a:lnSpc>
                <a:spcPct val="90000"/>
              </a:lnSpc>
              <a:spcBef>
                <a:spcPts val="1000"/>
              </a:spcBef>
              <a:spcAft>
                <a:spcPts val="0"/>
              </a:spcAft>
              <a:buClr>
                <a:schemeClr val="dk1"/>
              </a:buClr>
              <a:buSzPts val="2800"/>
              <a:buChar char="•"/>
            </a:pPr>
            <a:r>
              <a:rPr lang="en-GB"/>
              <a:t>School adults record in green pen</a:t>
            </a:r>
            <a:endParaRPr/>
          </a:p>
          <a:p>
            <a:pPr indent="-228600" lvl="0" marL="228600" rtl="0" algn="l">
              <a:lnSpc>
                <a:spcPct val="90000"/>
              </a:lnSpc>
              <a:spcBef>
                <a:spcPts val="1000"/>
              </a:spcBef>
              <a:spcAft>
                <a:spcPts val="0"/>
              </a:spcAft>
              <a:buClr>
                <a:schemeClr val="dk1"/>
              </a:buClr>
              <a:buSzPts val="2800"/>
              <a:buChar char="•"/>
            </a:pPr>
            <a:r>
              <a:rPr lang="en-GB"/>
              <a:t>Reading expectations</a:t>
            </a:r>
            <a:endParaRPr/>
          </a:p>
          <a:p>
            <a:pPr indent="-228600" lvl="0" marL="228600" rtl="0" algn="l">
              <a:lnSpc>
                <a:spcPct val="90000"/>
              </a:lnSpc>
              <a:spcBef>
                <a:spcPts val="1000"/>
              </a:spcBef>
              <a:spcAft>
                <a:spcPts val="0"/>
              </a:spcAft>
              <a:buClr>
                <a:schemeClr val="dk1"/>
              </a:buClr>
              <a:buSzPts val="2800"/>
              <a:buChar char="•"/>
            </a:pPr>
            <a:r>
              <a:rPr lang="en-GB"/>
              <a:t>AR quizzing at home</a:t>
            </a:r>
            <a:endParaRPr/>
          </a:p>
          <a:p>
            <a:pPr indent="-228600" lvl="0" marL="228600" rtl="0" algn="l">
              <a:lnSpc>
                <a:spcPct val="90000"/>
              </a:lnSpc>
              <a:spcBef>
                <a:spcPts val="1000"/>
              </a:spcBef>
              <a:spcAft>
                <a:spcPts val="0"/>
              </a:spcAft>
              <a:buClr>
                <a:schemeClr val="dk1"/>
              </a:buClr>
              <a:buSzPts val="2800"/>
              <a:buChar char="•"/>
            </a:pPr>
            <a:r>
              <a:rPr lang="en-GB"/>
              <a:t>Book of interest from class/school library weekly</a:t>
            </a:r>
            <a:endParaRPr/>
          </a:p>
        </p:txBody>
      </p:sp>
      <p:pic>
        <p:nvPicPr>
          <p:cNvPr id="206" name="Google Shape;206;p13"/>
          <p:cNvPicPr preferRelativeResize="0"/>
          <p:nvPr/>
        </p:nvPicPr>
        <p:blipFill rotWithShape="1">
          <a:blip r:embed="rId5">
            <a:alphaModFix/>
          </a:blip>
          <a:srcRect b="0" l="0" r="0" t="0"/>
          <a:stretch/>
        </p:blipFill>
        <p:spPr>
          <a:xfrm rot="430940">
            <a:off x="8600439" y="715439"/>
            <a:ext cx="2676041" cy="338789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4"/>
          <p:cNvSpPr txBox="1"/>
          <p:nvPr>
            <p:ph type="title"/>
          </p:nvPr>
        </p:nvSpPr>
        <p:spPr>
          <a:xfrm>
            <a:off x="2390278" y="-236300"/>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Curriculum</a:t>
            </a:r>
            <a:endParaRPr b="1"/>
          </a:p>
        </p:txBody>
      </p:sp>
      <p:pic>
        <p:nvPicPr>
          <p:cNvPr id="212" name="Google Shape;212;p14"/>
          <p:cNvPicPr preferRelativeResize="0"/>
          <p:nvPr/>
        </p:nvPicPr>
        <p:blipFill rotWithShape="1">
          <a:blip r:embed="rId3">
            <a:alphaModFix/>
          </a:blip>
          <a:srcRect b="0" l="0" r="0" t="0"/>
          <a:stretch/>
        </p:blipFill>
        <p:spPr>
          <a:xfrm>
            <a:off x="128455" y="61970"/>
            <a:ext cx="2261812" cy="2261812"/>
          </a:xfrm>
          <a:prstGeom prst="rect">
            <a:avLst/>
          </a:prstGeom>
          <a:noFill/>
          <a:ln>
            <a:noFill/>
          </a:ln>
        </p:spPr>
      </p:pic>
      <p:sp>
        <p:nvSpPr>
          <p:cNvPr id="213" name="Google Shape;213;p14"/>
          <p:cNvSpPr txBox="1"/>
          <p:nvPr>
            <p:ph idx="1" type="body"/>
          </p:nvPr>
        </p:nvSpPr>
        <p:spPr>
          <a:xfrm>
            <a:off x="738447" y="2010952"/>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p:txBody>
      </p:sp>
      <p:pic>
        <p:nvPicPr>
          <p:cNvPr id="214" name="Google Shape;214;p14"/>
          <p:cNvPicPr preferRelativeResize="0"/>
          <p:nvPr/>
        </p:nvPicPr>
        <p:blipFill>
          <a:blip r:embed="rId4">
            <a:alphaModFix/>
          </a:blip>
          <a:stretch>
            <a:fillRect/>
          </a:stretch>
        </p:blipFill>
        <p:spPr>
          <a:xfrm>
            <a:off x="2164598" y="710725"/>
            <a:ext cx="8699599" cy="5746824"/>
          </a:xfrm>
          <a:prstGeom prst="rect">
            <a:avLst/>
          </a:prstGeom>
          <a:noFill/>
          <a:ln>
            <a:noFill/>
          </a:ln>
        </p:spPr>
      </p:pic>
      <p:pic>
        <p:nvPicPr>
          <p:cNvPr id="215" name="Google Shape;215;p14"/>
          <p:cNvPicPr preferRelativeResize="0"/>
          <p:nvPr/>
        </p:nvPicPr>
        <p:blipFill rotWithShape="1">
          <a:blip r:embed="rId5">
            <a:alphaModFix/>
          </a:blip>
          <a:srcRect b="0" l="0" r="0" t="0"/>
          <a:stretch/>
        </p:blipFill>
        <p:spPr>
          <a:xfrm>
            <a:off x="9405459" y="6059950"/>
            <a:ext cx="2658086" cy="64013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5"/>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Curriculum</a:t>
            </a:r>
            <a:endParaRPr b="1"/>
          </a:p>
        </p:txBody>
      </p:sp>
      <p:pic>
        <p:nvPicPr>
          <p:cNvPr id="221" name="Google Shape;221;p15"/>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222" name="Google Shape;222;p15"/>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223" name="Google Shape;223;p15"/>
          <p:cNvSpPr txBox="1"/>
          <p:nvPr>
            <p:ph idx="1" type="body"/>
          </p:nvPr>
        </p:nvSpPr>
        <p:spPr>
          <a:xfrm>
            <a:off x="738450" y="5036724"/>
            <a:ext cx="10515600" cy="1325700"/>
          </a:xfrm>
          <a:prstGeom prst="rect">
            <a:avLst/>
          </a:prstGeom>
          <a:noFill/>
          <a:ln>
            <a:noFill/>
          </a:ln>
        </p:spPr>
        <p:txBody>
          <a:bodyPr anchorCtr="0" anchor="t" bIns="45700" lIns="91425" spcFirstLastPara="1" rIns="91425" wrap="square" tIns="45700">
            <a:normAutofit fontScale="92500"/>
          </a:bodyPr>
          <a:lstStyle/>
          <a:p>
            <a:pPr indent="0" lvl="0" marL="0" rtl="0" algn="l">
              <a:spcBef>
                <a:spcPts val="1000"/>
              </a:spcBef>
              <a:spcAft>
                <a:spcPts val="0"/>
              </a:spcAft>
              <a:buClr>
                <a:schemeClr val="dk1"/>
              </a:buClr>
              <a:buSzPct val="39285"/>
              <a:buFont typeface="Arial"/>
              <a:buNone/>
            </a:pPr>
            <a:r>
              <a:rPr lang="en-GB">
                <a:latin typeface="Arial"/>
                <a:ea typeface="Arial"/>
                <a:cs typeface="Arial"/>
                <a:sym typeface="Arial"/>
              </a:rPr>
              <a:t>•</a:t>
            </a:r>
            <a:r>
              <a:rPr lang="en-GB"/>
              <a:t>RSE is taught in Summer Term: further details are on our website under PSHE:</a:t>
            </a:r>
            <a:r>
              <a:rPr lang="en-GB">
                <a:uFill>
                  <a:noFill/>
                </a:uFill>
                <a:hlinkClick r:id="rId5"/>
              </a:rPr>
              <a:t> </a:t>
            </a:r>
            <a:r>
              <a:rPr lang="en-GB" u="sng">
                <a:solidFill>
                  <a:schemeClr val="hlink"/>
                </a:solidFill>
                <a:hlinkClick r:id="rId6"/>
              </a:rPr>
              <a:t>https://www.claygate.surrey.sch.uk/page/?title=PSHE&amp;pid=65</a:t>
            </a:r>
            <a:endParaRPr u="sng">
              <a:solidFill>
                <a:schemeClr val="hlink"/>
              </a:solidFill>
            </a:endParaRPr>
          </a:p>
          <a:p>
            <a:pPr indent="-50800" lvl="0" marL="228600" rtl="0" algn="l">
              <a:lnSpc>
                <a:spcPct val="90000"/>
              </a:lnSpc>
              <a:spcBef>
                <a:spcPts val="0"/>
              </a:spcBef>
              <a:spcAft>
                <a:spcPts val="0"/>
              </a:spcAft>
              <a:buClr>
                <a:schemeClr val="dk1"/>
              </a:buClr>
              <a:buSzPct val="100000"/>
              <a:buNone/>
            </a:pPr>
            <a:r>
              <a:t/>
            </a:r>
            <a:endParaRPr/>
          </a:p>
        </p:txBody>
      </p:sp>
      <p:pic>
        <p:nvPicPr>
          <p:cNvPr id="224" name="Google Shape;224;p15"/>
          <p:cNvPicPr preferRelativeResize="0"/>
          <p:nvPr/>
        </p:nvPicPr>
        <p:blipFill>
          <a:blip r:embed="rId7">
            <a:alphaModFix/>
          </a:blip>
          <a:stretch>
            <a:fillRect/>
          </a:stretch>
        </p:blipFill>
        <p:spPr>
          <a:xfrm>
            <a:off x="1092917" y="1816388"/>
            <a:ext cx="9496932" cy="285528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6"/>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The Year 5 Curriculum</a:t>
            </a:r>
            <a:endParaRPr b="1"/>
          </a:p>
        </p:txBody>
      </p:sp>
      <p:pic>
        <p:nvPicPr>
          <p:cNvPr id="230" name="Google Shape;230;p16"/>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231" name="Google Shape;231;p16"/>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232" name="Google Shape;232;p16"/>
          <p:cNvSpPr txBox="1"/>
          <p:nvPr/>
        </p:nvSpPr>
        <p:spPr>
          <a:xfrm>
            <a:off x="8640473" y="1605741"/>
            <a:ext cx="170688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33" name="Google Shape;233;p16"/>
          <p:cNvPicPr preferRelativeResize="0"/>
          <p:nvPr/>
        </p:nvPicPr>
        <p:blipFill rotWithShape="1">
          <a:blip r:embed="rId5">
            <a:alphaModFix/>
          </a:blip>
          <a:srcRect b="0" l="0" r="0" t="0"/>
          <a:stretch/>
        </p:blipFill>
        <p:spPr>
          <a:xfrm>
            <a:off x="286902" y="2007609"/>
            <a:ext cx="6114070" cy="3744798"/>
          </a:xfrm>
          <a:prstGeom prst="rect">
            <a:avLst/>
          </a:prstGeom>
          <a:noFill/>
          <a:ln>
            <a:noFill/>
          </a:ln>
        </p:spPr>
      </p:pic>
      <p:pic>
        <p:nvPicPr>
          <p:cNvPr id="234" name="Google Shape;234;p16"/>
          <p:cNvPicPr preferRelativeResize="0"/>
          <p:nvPr/>
        </p:nvPicPr>
        <p:blipFill rotWithShape="1">
          <a:blip r:embed="rId6">
            <a:alphaModFix/>
          </a:blip>
          <a:srcRect b="10378" l="0" r="0" t="0"/>
          <a:stretch/>
        </p:blipFill>
        <p:spPr>
          <a:xfrm>
            <a:off x="6965838" y="2238725"/>
            <a:ext cx="1203025" cy="1819150"/>
          </a:xfrm>
          <a:prstGeom prst="rect">
            <a:avLst/>
          </a:prstGeom>
          <a:noFill/>
          <a:ln>
            <a:noFill/>
          </a:ln>
        </p:spPr>
      </p:pic>
      <p:pic>
        <p:nvPicPr>
          <p:cNvPr id="235" name="Google Shape;235;p16"/>
          <p:cNvPicPr preferRelativeResize="0"/>
          <p:nvPr/>
        </p:nvPicPr>
        <p:blipFill>
          <a:blip r:embed="rId7">
            <a:alphaModFix/>
          </a:blip>
          <a:stretch>
            <a:fillRect/>
          </a:stretch>
        </p:blipFill>
        <p:spPr>
          <a:xfrm>
            <a:off x="7021050" y="4353625"/>
            <a:ext cx="1092600" cy="19106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7"/>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The Year 5 Curriculum</a:t>
            </a:r>
            <a:endParaRPr b="1"/>
          </a:p>
        </p:txBody>
      </p:sp>
      <p:pic>
        <p:nvPicPr>
          <p:cNvPr id="241" name="Google Shape;241;p17"/>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242" name="Google Shape;242;p17"/>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243" name="Google Shape;243;p17"/>
          <p:cNvSpPr txBox="1"/>
          <p:nvPr/>
        </p:nvSpPr>
        <p:spPr>
          <a:xfrm>
            <a:off x="8640473" y="1605741"/>
            <a:ext cx="170688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44" name="Google Shape;244;p17"/>
          <p:cNvPicPr preferRelativeResize="0"/>
          <p:nvPr/>
        </p:nvPicPr>
        <p:blipFill rotWithShape="1">
          <a:blip r:embed="rId5">
            <a:alphaModFix/>
          </a:blip>
          <a:srcRect b="0" l="0" r="0" t="0"/>
          <a:stretch/>
        </p:blipFill>
        <p:spPr>
          <a:xfrm>
            <a:off x="495045" y="2061398"/>
            <a:ext cx="6980660" cy="4291765"/>
          </a:xfrm>
          <a:prstGeom prst="rect">
            <a:avLst/>
          </a:prstGeom>
          <a:noFill/>
          <a:ln>
            <a:noFill/>
          </a:ln>
        </p:spPr>
      </p:pic>
      <p:pic>
        <p:nvPicPr>
          <p:cNvPr id="245" name="Google Shape;245;p17"/>
          <p:cNvPicPr preferRelativeResize="0"/>
          <p:nvPr/>
        </p:nvPicPr>
        <p:blipFill rotWithShape="1">
          <a:blip r:embed="rId6">
            <a:alphaModFix/>
          </a:blip>
          <a:srcRect b="5271" l="-6561" r="-6561" t="-18393"/>
          <a:stretch/>
        </p:blipFill>
        <p:spPr>
          <a:xfrm>
            <a:off x="7475700" y="1844175"/>
            <a:ext cx="1539700" cy="26126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8"/>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The Year 5 Curriculum</a:t>
            </a:r>
            <a:endParaRPr b="1"/>
          </a:p>
        </p:txBody>
      </p:sp>
      <p:pic>
        <p:nvPicPr>
          <p:cNvPr id="251" name="Google Shape;251;p18"/>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252" name="Google Shape;252;p18"/>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253" name="Google Shape;253;p18"/>
          <p:cNvSpPr txBox="1"/>
          <p:nvPr/>
        </p:nvSpPr>
        <p:spPr>
          <a:xfrm>
            <a:off x="8640473" y="1605741"/>
            <a:ext cx="170688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54" name="Google Shape;254;p18"/>
          <p:cNvPicPr preferRelativeResize="0"/>
          <p:nvPr/>
        </p:nvPicPr>
        <p:blipFill rotWithShape="1">
          <a:blip r:embed="rId5">
            <a:alphaModFix/>
          </a:blip>
          <a:srcRect b="0" l="0" r="0" t="0"/>
          <a:stretch/>
        </p:blipFill>
        <p:spPr>
          <a:xfrm>
            <a:off x="731521" y="2153311"/>
            <a:ext cx="7128335" cy="4384648"/>
          </a:xfrm>
          <a:prstGeom prst="rect">
            <a:avLst/>
          </a:prstGeom>
          <a:noFill/>
          <a:ln>
            <a:noFill/>
          </a:ln>
        </p:spPr>
      </p:pic>
      <p:pic>
        <p:nvPicPr>
          <p:cNvPr id="255" name="Google Shape;255;p18"/>
          <p:cNvPicPr preferRelativeResize="0"/>
          <p:nvPr/>
        </p:nvPicPr>
        <p:blipFill>
          <a:blip r:embed="rId6">
            <a:alphaModFix/>
          </a:blip>
          <a:stretch>
            <a:fillRect/>
          </a:stretch>
        </p:blipFill>
        <p:spPr>
          <a:xfrm>
            <a:off x="8216352" y="2368837"/>
            <a:ext cx="1393200" cy="2120328"/>
          </a:xfrm>
          <a:prstGeom prst="rect">
            <a:avLst/>
          </a:prstGeom>
          <a:noFill/>
          <a:ln>
            <a:noFill/>
          </a:ln>
        </p:spPr>
      </p:pic>
      <p:pic>
        <p:nvPicPr>
          <p:cNvPr id="256" name="Google Shape;256;p18"/>
          <p:cNvPicPr preferRelativeResize="0"/>
          <p:nvPr/>
        </p:nvPicPr>
        <p:blipFill>
          <a:blip r:embed="rId7">
            <a:alphaModFix/>
          </a:blip>
          <a:stretch>
            <a:fillRect/>
          </a:stretch>
        </p:blipFill>
        <p:spPr>
          <a:xfrm>
            <a:off x="8385851" y="4710274"/>
            <a:ext cx="1054210" cy="1673500"/>
          </a:xfrm>
          <a:prstGeom prst="rect">
            <a:avLst/>
          </a:prstGeom>
          <a:noFill/>
          <a:ln>
            <a:noFill/>
          </a:ln>
        </p:spPr>
      </p:pic>
      <p:sp>
        <p:nvSpPr>
          <p:cNvPr id="257" name="Google Shape;257;p18"/>
          <p:cNvSpPr txBox="1"/>
          <p:nvPr/>
        </p:nvSpPr>
        <p:spPr>
          <a:xfrm>
            <a:off x="731525" y="4824925"/>
            <a:ext cx="1393200" cy="1444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solidFill>
                  <a:schemeClr val="dk1"/>
                </a:solidFill>
                <a:latin typeface="Calibri"/>
                <a:ea typeface="Calibri"/>
                <a:cs typeface="Calibri"/>
                <a:sym typeface="Calibri"/>
              </a:rPr>
              <a:t>Local History Study</a:t>
            </a:r>
            <a:endParaRPr>
              <a:solidFill>
                <a:schemeClr val="dk1"/>
              </a:solidFill>
              <a:latin typeface="Calibri"/>
              <a:ea typeface="Calibri"/>
              <a:cs typeface="Calibri"/>
              <a:sym typeface="Calibri"/>
            </a:endParaRPr>
          </a:p>
          <a:p>
            <a:pPr indent="0" lvl="0" marL="0" rtl="0" algn="l">
              <a:spcBef>
                <a:spcPts val="0"/>
              </a:spcBef>
              <a:spcAft>
                <a:spcPts val="0"/>
              </a:spcAft>
              <a:buNone/>
            </a:pPr>
            <a:r>
              <a:rPr lang="en-GB">
                <a:solidFill>
                  <a:schemeClr val="dk1"/>
                </a:solidFill>
                <a:latin typeface="Calibri"/>
                <a:ea typeface="Calibri"/>
                <a:cs typeface="Calibri"/>
                <a:sym typeface="Calibri"/>
              </a:rPr>
              <a:t>The Tudors</a:t>
            </a:r>
            <a:endParaRPr>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1"/>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A Growth Mindset Approach</a:t>
            </a:r>
            <a:endParaRPr b="1"/>
          </a:p>
        </p:txBody>
      </p:sp>
      <p:pic>
        <p:nvPicPr>
          <p:cNvPr id="263" name="Google Shape;263;p21"/>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264" name="Google Shape;264;p21"/>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pic>
        <p:nvPicPr>
          <p:cNvPr id="265" name="Google Shape;265;p21"/>
          <p:cNvPicPr preferRelativeResize="0"/>
          <p:nvPr>
            <p:ph idx="1" type="body"/>
          </p:nvPr>
        </p:nvPicPr>
        <p:blipFill rotWithShape="1">
          <a:blip r:embed="rId5">
            <a:alphaModFix/>
          </a:blip>
          <a:srcRect b="0" l="0" r="0" t="0"/>
          <a:stretch/>
        </p:blipFill>
        <p:spPr>
          <a:xfrm>
            <a:off x="5536540" y="1412847"/>
            <a:ext cx="6527005" cy="4351337"/>
          </a:xfrm>
          <a:prstGeom prst="rect">
            <a:avLst/>
          </a:prstGeom>
          <a:noFill/>
          <a:ln>
            <a:noFill/>
          </a:ln>
        </p:spPr>
      </p:pic>
      <p:sp>
        <p:nvSpPr>
          <p:cNvPr id="266" name="Google Shape;266;p21"/>
          <p:cNvSpPr txBox="1"/>
          <p:nvPr/>
        </p:nvSpPr>
        <p:spPr>
          <a:xfrm>
            <a:off x="640080" y="2323782"/>
            <a:ext cx="4979324" cy="34163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What did you do today that surprised you?</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Did you make any good mistakes today?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How did you learn from your mistakes today?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What did you do today that made your brain grow?</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Did you help anyone else to stretch their brain power?</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What challenges did you enjoy today?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alibri"/>
                <a:ea typeface="Calibri"/>
                <a:cs typeface="Calibri"/>
                <a:sym typeface="Calibri"/>
              </a:rPr>
              <a:t>We celebrate and talk about ‘Marvellous Mistakes!’</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2"/>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Enrichment</a:t>
            </a:r>
            <a:endParaRPr b="1"/>
          </a:p>
        </p:txBody>
      </p:sp>
      <p:pic>
        <p:nvPicPr>
          <p:cNvPr id="272" name="Google Shape;272;p22"/>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273" name="Google Shape;273;p22"/>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274" name="Google Shape;274;p22"/>
          <p:cNvSpPr txBox="1"/>
          <p:nvPr>
            <p:ph idx="1" type="body"/>
          </p:nvPr>
        </p:nvSpPr>
        <p:spPr>
          <a:xfrm>
            <a:off x="2025380" y="1287523"/>
            <a:ext cx="10515600" cy="420929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FF0000"/>
              </a:buClr>
              <a:buSzPts val="1600"/>
              <a:buChar char="•"/>
            </a:pPr>
            <a:r>
              <a:rPr lang="en-GB" sz="1600">
                <a:solidFill>
                  <a:srgbClr val="FF0000"/>
                </a:solidFill>
              </a:rPr>
              <a:t>Every Wednesday afternoon</a:t>
            </a:r>
            <a:endParaRPr/>
          </a:p>
          <a:p>
            <a:pPr indent="-228600" lvl="0" marL="228600" rtl="0" algn="l">
              <a:lnSpc>
                <a:spcPct val="90000"/>
              </a:lnSpc>
              <a:spcBef>
                <a:spcPts val="1000"/>
              </a:spcBef>
              <a:spcAft>
                <a:spcPts val="0"/>
              </a:spcAft>
              <a:buClr>
                <a:schemeClr val="dk1"/>
              </a:buClr>
              <a:buSzPts val="1600"/>
              <a:buChar char="•"/>
            </a:pPr>
            <a:r>
              <a:rPr lang="en-GB" sz="1600"/>
              <a:t>Children engage with a rota of activities</a:t>
            </a:r>
            <a:endParaRPr/>
          </a:p>
          <a:p>
            <a:pPr indent="-127000" lvl="0" marL="228600" rtl="0" algn="l">
              <a:lnSpc>
                <a:spcPct val="90000"/>
              </a:lnSpc>
              <a:spcBef>
                <a:spcPts val="1000"/>
              </a:spcBef>
              <a:spcAft>
                <a:spcPts val="0"/>
              </a:spcAft>
              <a:buClr>
                <a:schemeClr val="dk1"/>
              </a:buClr>
              <a:buSzPts val="1600"/>
              <a:buNone/>
            </a:pPr>
            <a:r>
              <a:t/>
            </a:r>
            <a:endParaRPr sz="1600"/>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1600"/>
              <a:buChar char="•"/>
            </a:pPr>
            <a:r>
              <a:rPr lang="en-GB" sz="1600"/>
              <a:t>All of our enrichment activities have a focus on pupil wellbeing</a:t>
            </a:r>
            <a:endParaRPr/>
          </a:p>
        </p:txBody>
      </p:sp>
      <p:sp>
        <p:nvSpPr>
          <p:cNvPr id="275" name="Google Shape;275;p22"/>
          <p:cNvSpPr/>
          <p:nvPr/>
        </p:nvSpPr>
        <p:spPr>
          <a:xfrm>
            <a:off x="1839913" y="3005138"/>
            <a:ext cx="12192000" cy="457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aphicFrame>
        <p:nvGraphicFramePr>
          <p:cNvPr id="276" name="Google Shape;276;p22"/>
          <p:cNvGraphicFramePr/>
          <p:nvPr/>
        </p:nvGraphicFramePr>
        <p:xfrm>
          <a:off x="2025380" y="2044506"/>
          <a:ext cx="3000000" cy="3000000"/>
        </p:xfrm>
        <a:graphic>
          <a:graphicData uri="http://schemas.openxmlformats.org/drawingml/2006/table">
            <a:tbl>
              <a:tblPr bandRow="1" firstCol="1" firstRow="1">
                <a:noFill/>
                <a:tableStyleId>{23178C5A-E835-4C18-8FCF-D3D576DAACFA}</a:tableStyleId>
              </a:tblPr>
              <a:tblGrid>
                <a:gridCol w="1808475"/>
                <a:gridCol w="1068700"/>
                <a:gridCol w="1170300"/>
                <a:gridCol w="1170300"/>
                <a:gridCol w="1170300"/>
                <a:gridCol w="1204600"/>
                <a:gridCol w="1205875"/>
              </a:tblGrid>
              <a:tr h="532925">
                <a:tc gridSpan="7">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WEDNESDAY ENRICHMENT</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Years 3,5,6</a:t>
                      </a:r>
                      <a:endParaRPr sz="1100" u="none" cap="none" strike="noStrike">
                        <a:latin typeface="Calibri"/>
                        <a:ea typeface="Calibri"/>
                        <a:cs typeface="Calibri"/>
                        <a:sym typeface="Calibri"/>
                      </a:endParaRPr>
                    </a:p>
                  </a:txBody>
                  <a:tcPr marT="0" marB="0" marR="68575" marL="68575"/>
                </a:tc>
                <a:tc hMerge="1"/>
                <a:tc hMerge="1"/>
                <a:tc hMerge="1"/>
                <a:tc hMerge="1"/>
                <a:tc hMerge="1"/>
                <a:tc hMerge="1"/>
              </a:tr>
              <a:tr h="746125">
                <a:tc>
                  <a:txBody>
                    <a:bodyPr/>
                    <a:lstStyle/>
                    <a:p>
                      <a:pPr indent="0" lvl="0" marL="0" marR="0" rtl="0" algn="l">
                        <a:lnSpc>
                          <a:spcPct val="107000"/>
                        </a:lnSpc>
                        <a:spcBef>
                          <a:spcPts val="0"/>
                        </a:spcBef>
                        <a:spcAft>
                          <a:spcPts val="0"/>
                        </a:spcAft>
                        <a:buClr>
                          <a:srgbClr val="000000"/>
                        </a:buClr>
                        <a:buSzPts val="1100"/>
                        <a:buFont typeface="Arial"/>
                        <a:buNone/>
                      </a:pPr>
                      <a:r>
                        <a:rPr lang="en-GB" sz="1100" u="none" cap="none" strike="noStrike"/>
                        <a:t>Enrichment</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Computing</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M-Fit</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Music &amp; Drama</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Terrific Textilers</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Woodland Explorers</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Multisports</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r>
              <a:tr h="484500">
                <a:tc>
                  <a:txBody>
                    <a:bodyPr/>
                    <a:lstStyle/>
                    <a:p>
                      <a:pPr indent="0" lvl="0" marL="0" marR="0" rtl="0" algn="l">
                        <a:lnSpc>
                          <a:spcPct val="107000"/>
                        </a:lnSpc>
                        <a:spcBef>
                          <a:spcPts val="0"/>
                        </a:spcBef>
                        <a:spcAft>
                          <a:spcPts val="0"/>
                        </a:spcAft>
                        <a:buClr>
                          <a:srgbClr val="000000"/>
                        </a:buClr>
                        <a:buSzPts val="1100"/>
                        <a:buFont typeface="Arial"/>
                        <a:buNone/>
                      </a:pPr>
                      <a:r>
                        <a:rPr lang="en-GB" sz="1100" u="none" cap="none" strike="noStrike"/>
                        <a:t>Curriculum Link</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Computing</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PSE: </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Jigsaw Unit Celebrating Difference</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Music and Drama</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Art and Design</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DT</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Geography and PSE</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0" algn="ctr">
                        <a:lnSpc>
                          <a:spcPct val="107000"/>
                        </a:lnSpc>
                        <a:spcBef>
                          <a:spcPts val="0"/>
                        </a:spcBef>
                        <a:spcAft>
                          <a:spcPts val="0"/>
                        </a:spcAft>
                        <a:buClr>
                          <a:srgbClr val="000000"/>
                        </a:buClr>
                        <a:buSzPts val="1100"/>
                        <a:buFont typeface="Arial"/>
                        <a:buNone/>
                      </a:pPr>
                      <a:r>
                        <a:rPr lang="en-GB" sz="1100" u="none" cap="none" strike="noStrike"/>
                        <a:t>PE</a:t>
                      </a:r>
                      <a:endParaRPr sz="1400" u="none" cap="none" strike="noStrike"/>
                    </a:p>
                    <a:p>
                      <a:pPr indent="0" lvl="0" marL="0" marR="0" rtl="0" algn="ctr">
                        <a:lnSpc>
                          <a:spcPct val="107000"/>
                        </a:lnSpc>
                        <a:spcBef>
                          <a:spcPts val="0"/>
                        </a:spcBef>
                        <a:spcAft>
                          <a:spcPts val="0"/>
                        </a:spcAft>
                        <a:buClr>
                          <a:srgbClr val="000000"/>
                        </a:buClr>
                        <a:buSzPts val="1100"/>
                        <a:buFont typeface="Arial"/>
                        <a:buNone/>
                      </a:pPr>
                      <a:r>
                        <a:rPr lang="en-GB" sz="1100" u="none" cap="none" strike="noStrike"/>
                        <a:t> </a:t>
                      </a:r>
                      <a:endParaRPr sz="1100" u="none" cap="none" strike="noStrike">
                        <a:latin typeface="Calibri"/>
                        <a:ea typeface="Calibri"/>
                        <a:cs typeface="Calibri"/>
                        <a:sym typeface="Calibri"/>
                      </a:endParaRPr>
                    </a:p>
                  </a:txBody>
                  <a:tcPr marT="0" marB="0" marR="68575" marL="68575"/>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3"/>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Trips, Workshops and Visitors</a:t>
            </a:r>
            <a:endParaRPr b="1"/>
          </a:p>
        </p:txBody>
      </p:sp>
      <p:pic>
        <p:nvPicPr>
          <p:cNvPr id="282" name="Google Shape;282;p23"/>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283" name="Google Shape;283;p23"/>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284" name="Google Shape;284;p23"/>
          <p:cNvSpPr txBox="1"/>
          <p:nvPr>
            <p:ph idx="1" type="body"/>
          </p:nvPr>
        </p:nvSpPr>
        <p:spPr>
          <a:xfrm>
            <a:off x="738447" y="2010952"/>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GB"/>
              <a:t>Learning beyond the classroom is so valuable! </a:t>
            </a:r>
            <a:endParaRPr/>
          </a:p>
          <a:p>
            <a:pPr indent="-228600" lvl="0" marL="228600" rtl="0" algn="l">
              <a:lnSpc>
                <a:spcPct val="90000"/>
              </a:lnSpc>
              <a:spcBef>
                <a:spcPts val="1000"/>
              </a:spcBef>
              <a:spcAft>
                <a:spcPts val="0"/>
              </a:spcAft>
              <a:buClr>
                <a:schemeClr val="dk1"/>
              </a:buClr>
              <a:buSzPts val="2800"/>
              <a:buChar char="•"/>
            </a:pPr>
            <a:r>
              <a:rPr lang="en-GB"/>
              <a:t>Anglo-Saxon Day – Autumn 2 Date TBC</a:t>
            </a:r>
            <a:endParaRPr/>
          </a:p>
          <a:p>
            <a:pPr indent="-228600" lvl="0" marL="228600" rtl="0" algn="l">
              <a:lnSpc>
                <a:spcPct val="90000"/>
              </a:lnSpc>
              <a:spcBef>
                <a:spcPts val="1000"/>
              </a:spcBef>
              <a:spcAft>
                <a:spcPts val="0"/>
              </a:spcAft>
              <a:buClr>
                <a:schemeClr val="dk1"/>
              </a:buClr>
              <a:buSzPts val="2800"/>
              <a:buChar char="•"/>
            </a:pPr>
            <a:r>
              <a:rPr lang="en-GB"/>
              <a:t>Viking Day in Spring term – Date TBC</a:t>
            </a:r>
            <a:endParaRPr/>
          </a:p>
          <a:p>
            <a:pPr indent="-228600" lvl="0" marL="228600" rtl="0" algn="l">
              <a:lnSpc>
                <a:spcPct val="90000"/>
              </a:lnSpc>
              <a:spcBef>
                <a:spcPts val="1000"/>
              </a:spcBef>
              <a:spcAft>
                <a:spcPts val="0"/>
              </a:spcAft>
              <a:buClr>
                <a:schemeClr val="dk1"/>
              </a:buClr>
              <a:buSzPts val="2800"/>
              <a:buChar char="•"/>
            </a:pPr>
            <a:r>
              <a:rPr lang="en-GB"/>
              <a:t>Visit to HTC before Easter – Date TBC</a:t>
            </a:r>
            <a:endParaRPr/>
          </a:p>
          <a:p>
            <a:pPr indent="-228600" lvl="0" marL="228600" rtl="0" algn="l">
              <a:lnSpc>
                <a:spcPct val="90000"/>
              </a:lnSpc>
              <a:spcBef>
                <a:spcPts val="1000"/>
              </a:spcBef>
              <a:spcAft>
                <a:spcPts val="0"/>
              </a:spcAft>
              <a:buClr>
                <a:schemeClr val="dk1"/>
              </a:buClr>
              <a:buSzPts val="2800"/>
              <a:buChar char="•"/>
            </a:pPr>
            <a:r>
              <a:rPr lang="en-GB"/>
              <a:t>Residential trip to Hindleap Warren (31st march - Wed 2nd April)</a:t>
            </a:r>
            <a:endParaRPr/>
          </a:p>
          <a:p>
            <a:pPr indent="-228600" lvl="0" marL="228600" rtl="0" algn="l">
              <a:lnSpc>
                <a:spcPct val="90000"/>
              </a:lnSpc>
              <a:spcBef>
                <a:spcPts val="1000"/>
              </a:spcBef>
              <a:spcAft>
                <a:spcPts val="0"/>
              </a:spcAft>
              <a:buClr>
                <a:schemeClr val="dk1"/>
              </a:buClr>
              <a:buSzPts val="2800"/>
              <a:buChar char="•"/>
            </a:pPr>
            <a:r>
              <a:rPr lang="en-GB"/>
              <a:t>Visit Chessington School for secondary school taster – Date TBC in Summer 2</a:t>
            </a:r>
            <a:endParaRPr/>
          </a:p>
          <a:p>
            <a:pPr indent="-165100" lvl="0" marL="228600" rtl="0" algn="l">
              <a:lnSpc>
                <a:spcPct val="90000"/>
              </a:lnSpc>
              <a:spcBef>
                <a:spcPts val="1000"/>
              </a:spcBef>
              <a:spcAft>
                <a:spcPts val="0"/>
              </a:spcAft>
              <a:buSzPts val="1800"/>
              <a:buChar char="•"/>
            </a:pPr>
            <a:r>
              <a:rPr lang="en-GB"/>
              <a:t>Visit</a:t>
            </a:r>
            <a:r>
              <a:rPr lang="en-GB"/>
              <a:t> to HCP - Date TBC</a:t>
            </a:r>
            <a:endParaRPr/>
          </a:p>
          <a:p>
            <a:pPr indent="-228600" lvl="0" marL="228600" rtl="0" algn="l">
              <a:lnSpc>
                <a:spcPct val="90000"/>
              </a:lnSpc>
              <a:spcBef>
                <a:spcPts val="1000"/>
              </a:spcBef>
              <a:spcAft>
                <a:spcPts val="0"/>
              </a:spcAft>
              <a:buSzPts val="2800"/>
              <a:buChar char="•"/>
            </a:pPr>
            <a:r>
              <a:rPr lang="en-GB"/>
              <a:t>Visit to </a:t>
            </a:r>
            <a:r>
              <a:rPr lang="en-GB">
                <a:highlight>
                  <a:srgbClr val="FFFFFF"/>
                </a:highlight>
              </a:rPr>
              <a:t>London Coliseum on a Discover Opera day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4"/>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Assessment</a:t>
            </a:r>
            <a:endParaRPr b="1"/>
          </a:p>
        </p:txBody>
      </p:sp>
      <p:pic>
        <p:nvPicPr>
          <p:cNvPr id="290" name="Google Shape;290;p24"/>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291" name="Google Shape;291;p24"/>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292" name="Google Shape;292;p24"/>
          <p:cNvSpPr txBox="1"/>
          <p:nvPr>
            <p:ph idx="1" type="body"/>
          </p:nvPr>
        </p:nvSpPr>
        <p:spPr>
          <a:xfrm>
            <a:off x="738447" y="2010952"/>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en-GB"/>
              <a:t>Assessment is ongoing</a:t>
            </a:r>
            <a:endParaRPr/>
          </a:p>
          <a:p>
            <a:pPr indent="-228600" lvl="0" marL="228600" rtl="0" algn="l">
              <a:lnSpc>
                <a:spcPct val="90000"/>
              </a:lnSpc>
              <a:spcBef>
                <a:spcPts val="1000"/>
              </a:spcBef>
              <a:spcAft>
                <a:spcPts val="0"/>
              </a:spcAft>
              <a:buClr>
                <a:schemeClr val="dk1"/>
              </a:buClr>
              <a:buSzPct val="100000"/>
              <a:buChar char="•"/>
            </a:pPr>
            <a:r>
              <a:rPr lang="en-GB"/>
              <a:t>We use evidence from work in class, Maths end of unit tests, AR STAR reading tests, Science end of unit tests to make judgements on whether your child is meeting the expected standard</a:t>
            </a:r>
            <a:endParaRPr/>
          </a:p>
          <a:p>
            <a:pPr indent="-228600" lvl="0" marL="228600" rtl="0" algn="l">
              <a:lnSpc>
                <a:spcPct val="90000"/>
              </a:lnSpc>
              <a:spcBef>
                <a:spcPts val="1000"/>
              </a:spcBef>
              <a:spcAft>
                <a:spcPts val="0"/>
              </a:spcAft>
              <a:buClr>
                <a:schemeClr val="dk1"/>
              </a:buClr>
              <a:buSzPct val="100000"/>
              <a:buChar char="•"/>
            </a:pPr>
            <a:r>
              <a:rPr lang="en-GB"/>
              <a:t>From Y2 onwards - discuss importance of tables up to 12 x 12. We check tables daily through low stakes quizzing and timed challenges</a:t>
            </a:r>
            <a:endParaRPr/>
          </a:p>
          <a:p>
            <a:pPr indent="-228600" lvl="0" marL="228600" rtl="0" algn="l">
              <a:lnSpc>
                <a:spcPct val="90000"/>
              </a:lnSpc>
              <a:spcBef>
                <a:spcPts val="1000"/>
              </a:spcBef>
              <a:spcAft>
                <a:spcPts val="0"/>
              </a:spcAft>
              <a:buClr>
                <a:schemeClr val="dk1"/>
              </a:buClr>
              <a:buSzPct val="100000"/>
              <a:buChar char="•"/>
            </a:pPr>
            <a:r>
              <a:rPr lang="en-GB"/>
              <a:t>We have formal assessment points at the end of each term or unit</a:t>
            </a:r>
            <a:endParaRPr/>
          </a:p>
          <a:p>
            <a:pPr indent="-228600" lvl="0" marL="228600" rtl="0" algn="l">
              <a:lnSpc>
                <a:spcPct val="90000"/>
              </a:lnSpc>
              <a:spcBef>
                <a:spcPts val="1000"/>
              </a:spcBef>
              <a:spcAft>
                <a:spcPts val="0"/>
              </a:spcAft>
              <a:buClr>
                <a:schemeClr val="dk1"/>
              </a:buClr>
              <a:buSzPct val="100000"/>
              <a:buChar char="•"/>
            </a:pPr>
            <a:r>
              <a:rPr lang="en-GB"/>
              <a:t>Parent consultations take place in November and March</a:t>
            </a:r>
            <a:endParaRPr/>
          </a:p>
          <a:p>
            <a:pPr indent="-228600" lvl="0" marL="228600" rtl="0" algn="l">
              <a:lnSpc>
                <a:spcPct val="90000"/>
              </a:lnSpc>
              <a:spcBef>
                <a:spcPts val="1000"/>
              </a:spcBef>
              <a:spcAft>
                <a:spcPts val="0"/>
              </a:spcAft>
              <a:buClr>
                <a:schemeClr val="dk1"/>
              </a:buClr>
              <a:buSzPct val="100000"/>
              <a:buChar char="•"/>
            </a:pPr>
            <a:r>
              <a:rPr lang="en-GB"/>
              <a:t>Main written report is shared in March</a:t>
            </a:r>
            <a:endParaRPr/>
          </a:p>
          <a:p>
            <a:pPr indent="-228600" lvl="0" marL="228600" rtl="0" algn="l">
              <a:lnSpc>
                <a:spcPct val="90000"/>
              </a:lnSpc>
              <a:spcBef>
                <a:spcPts val="1000"/>
              </a:spcBef>
              <a:spcAft>
                <a:spcPts val="0"/>
              </a:spcAft>
              <a:buClr>
                <a:schemeClr val="dk1"/>
              </a:buClr>
              <a:buSzPct val="100000"/>
              <a:buChar char="•"/>
            </a:pPr>
            <a:r>
              <a:rPr lang="en-GB"/>
              <a:t>Final summary report is shared in July</a:t>
            </a:r>
            <a:endParaRPr/>
          </a:p>
          <a:p>
            <a:pPr indent="-228600" lvl="0" marL="228600" rtl="0" algn="l">
              <a:lnSpc>
                <a:spcPct val="90000"/>
              </a:lnSpc>
              <a:spcBef>
                <a:spcPts val="1000"/>
              </a:spcBef>
              <a:spcAft>
                <a:spcPts val="0"/>
              </a:spcAft>
              <a:buClr>
                <a:schemeClr val="dk1"/>
              </a:buClr>
              <a:buSzPct val="100000"/>
              <a:buChar char="•"/>
            </a:pPr>
            <a:r>
              <a:rPr lang="en-GB"/>
              <a:t>Parent pop ins gives your child an opportunity to share their successes each half term</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5"/>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Communication</a:t>
            </a:r>
            <a:endParaRPr b="1"/>
          </a:p>
        </p:txBody>
      </p:sp>
      <p:pic>
        <p:nvPicPr>
          <p:cNvPr id="298" name="Google Shape;298;p25"/>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299" name="Google Shape;299;p25"/>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300" name="Google Shape;300;p25"/>
          <p:cNvSpPr txBox="1"/>
          <p:nvPr>
            <p:ph idx="1" type="body"/>
          </p:nvPr>
        </p:nvSpPr>
        <p:spPr>
          <a:xfrm>
            <a:off x="297872" y="2028679"/>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GB"/>
              <a:t>Weekly newsletter, Twitter, Instagram, podcast and Website </a:t>
            </a:r>
            <a:endParaRPr/>
          </a:p>
          <a:p>
            <a:pPr indent="-228600" lvl="0" marL="228600" rtl="0" algn="l">
              <a:lnSpc>
                <a:spcPct val="90000"/>
              </a:lnSpc>
              <a:spcBef>
                <a:spcPts val="1000"/>
              </a:spcBef>
              <a:spcAft>
                <a:spcPts val="0"/>
              </a:spcAft>
              <a:buClr>
                <a:schemeClr val="dk1"/>
              </a:buClr>
              <a:buSzPts val="2800"/>
              <a:buChar char="•"/>
            </a:pPr>
            <a:r>
              <a:rPr lang="en-GB"/>
              <a:t>Parentmail is used to share important information</a:t>
            </a:r>
            <a:endParaRPr/>
          </a:p>
          <a:p>
            <a:pPr indent="-228600" lvl="0" marL="228600" rtl="0" algn="l">
              <a:lnSpc>
                <a:spcPct val="90000"/>
              </a:lnSpc>
              <a:spcBef>
                <a:spcPts val="1000"/>
              </a:spcBef>
              <a:spcAft>
                <a:spcPts val="0"/>
              </a:spcAft>
              <a:buClr>
                <a:schemeClr val="dk1"/>
              </a:buClr>
              <a:buSzPts val="2800"/>
              <a:buChar char="•"/>
            </a:pPr>
            <a:r>
              <a:rPr lang="en-GB" u="sng">
                <a:solidFill>
                  <a:schemeClr val="hlink"/>
                </a:solidFill>
                <a:hlinkClick r:id="rId5"/>
              </a:rPr>
              <a:t>office@claygate.surrey.sch.uk</a:t>
            </a:r>
            <a:r>
              <a:rPr lang="en-GB"/>
              <a:t> should be used for the majority of enquiries and communication needs (Tel 01372 465 348)</a:t>
            </a:r>
            <a:endParaRPr/>
          </a:p>
          <a:p>
            <a:pPr indent="-228600" lvl="0" marL="228600" rtl="0" algn="l">
              <a:lnSpc>
                <a:spcPct val="90000"/>
              </a:lnSpc>
              <a:spcBef>
                <a:spcPts val="1000"/>
              </a:spcBef>
              <a:spcAft>
                <a:spcPts val="0"/>
              </a:spcAft>
              <a:buClr>
                <a:schemeClr val="dk1"/>
              </a:buClr>
              <a:buSzPts val="2800"/>
              <a:buChar char="•"/>
            </a:pPr>
            <a:r>
              <a:rPr lang="en-GB"/>
              <a:t>On occasion you may wish to contact a class teacher directly e.g. to share a personal update. Class teachers will endeavour to respond within 24 hours</a:t>
            </a:r>
            <a:endParaRPr/>
          </a:p>
          <a:p>
            <a:pPr indent="-228600" lvl="0" marL="228600" rtl="0" algn="l">
              <a:lnSpc>
                <a:spcPct val="90000"/>
              </a:lnSpc>
              <a:spcBef>
                <a:spcPts val="1000"/>
              </a:spcBef>
              <a:spcAft>
                <a:spcPts val="0"/>
              </a:spcAft>
              <a:buClr>
                <a:schemeClr val="dk1"/>
              </a:buClr>
              <a:buSzPts val="2800"/>
              <a:buChar char="•"/>
            </a:pPr>
            <a:r>
              <a:rPr lang="en-GB"/>
              <a:t>If you have any concerns, please first talk to your child’s teacher</a:t>
            </a:r>
            <a:endParaRPr/>
          </a:p>
          <a:p>
            <a:pPr indent="-228600" lvl="0" marL="228600" rtl="0" algn="l">
              <a:lnSpc>
                <a:spcPct val="90000"/>
              </a:lnSpc>
              <a:spcBef>
                <a:spcPts val="1000"/>
              </a:spcBef>
              <a:spcAft>
                <a:spcPts val="0"/>
              </a:spcAft>
              <a:buClr>
                <a:schemeClr val="dk1"/>
              </a:buClr>
              <a:buSzPts val="2800"/>
              <a:buChar char="•"/>
            </a:pPr>
            <a:r>
              <a:rPr lang="en-GB"/>
              <a:t>Please remember Mrs Cunningham and Mrs Ali are available on the gate daily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6"/>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Safeguarding at CPS</a:t>
            </a:r>
            <a:endParaRPr b="1"/>
          </a:p>
        </p:txBody>
      </p:sp>
      <p:pic>
        <p:nvPicPr>
          <p:cNvPr id="306" name="Google Shape;306;p26"/>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307" name="Google Shape;307;p26"/>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308" name="Google Shape;308;p26"/>
          <p:cNvSpPr txBox="1"/>
          <p:nvPr>
            <p:ph idx="1" type="body"/>
          </p:nvPr>
        </p:nvSpPr>
        <p:spPr>
          <a:xfrm>
            <a:off x="297872" y="2028679"/>
            <a:ext cx="10515600" cy="435133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100000"/>
              <a:buNone/>
            </a:pPr>
            <a:r>
              <a:rPr lang="en-GB"/>
              <a:t>We have a team of 4 DSLs:</a:t>
            </a:r>
            <a:endParaRPr/>
          </a:p>
          <a:p>
            <a:pPr indent="-215265" lvl="0" marL="228600" rtl="0" algn="l">
              <a:lnSpc>
                <a:spcPct val="90000"/>
              </a:lnSpc>
              <a:spcBef>
                <a:spcPts val="1000"/>
              </a:spcBef>
              <a:spcAft>
                <a:spcPts val="0"/>
              </a:spcAft>
              <a:buClr>
                <a:schemeClr val="dk1"/>
              </a:buClr>
              <a:buSzPct val="100000"/>
              <a:buChar char="•"/>
            </a:pPr>
            <a:r>
              <a:rPr lang="en-GB"/>
              <a:t>Hilary Ali – Designated Safeguarding Lead</a:t>
            </a:r>
            <a:endParaRPr/>
          </a:p>
          <a:p>
            <a:pPr indent="-215265" lvl="0" marL="228600" rtl="0" algn="l">
              <a:lnSpc>
                <a:spcPct val="90000"/>
              </a:lnSpc>
              <a:spcBef>
                <a:spcPts val="1000"/>
              </a:spcBef>
              <a:spcAft>
                <a:spcPts val="0"/>
              </a:spcAft>
              <a:buClr>
                <a:schemeClr val="dk1"/>
              </a:buClr>
              <a:buSzPct val="100000"/>
              <a:buChar char="•"/>
            </a:pPr>
            <a:r>
              <a:rPr lang="en-GB"/>
              <a:t>Sandra Cunningham</a:t>
            </a:r>
            <a:endParaRPr/>
          </a:p>
          <a:p>
            <a:pPr indent="-215265" lvl="0" marL="228600" rtl="0" algn="l">
              <a:lnSpc>
                <a:spcPct val="90000"/>
              </a:lnSpc>
              <a:spcBef>
                <a:spcPts val="1000"/>
              </a:spcBef>
              <a:spcAft>
                <a:spcPts val="0"/>
              </a:spcAft>
              <a:buClr>
                <a:schemeClr val="dk1"/>
              </a:buClr>
              <a:buSzPct val="100000"/>
              <a:buChar char="•"/>
            </a:pPr>
            <a:r>
              <a:rPr lang="en-GB"/>
              <a:t>Marita Cunniffe</a:t>
            </a:r>
            <a:endParaRPr/>
          </a:p>
          <a:p>
            <a:pPr indent="0" lvl="0" marL="0" rtl="0" algn="l">
              <a:spcBef>
                <a:spcPts val="1000"/>
              </a:spcBef>
              <a:spcAft>
                <a:spcPts val="0"/>
              </a:spcAft>
              <a:buNone/>
            </a:pPr>
            <a:r>
              <a:rPr lang="en-GB">
                <a:latin typeface="Arial"/>
                <a:ea typeface="Arial"/>
                <a:cs typeface="Arial"/>
                <a:sym typeface="Arial"/>
              </a:rPr>
              <a:t>•</a:t>
            </a:r>
            <a:r>
              <a:rPr lang="en-GB"/>
              <a:t>Susan Minter DDSL</a:t>
            </a:r>
            <a:endParaRPr/>
          </a:p>
          <a:p>
            <a:pPr indent="0" lvl="0" marL="457200" rtl="0" algn="l">
              <a:lnSpc>
                <a:spcPct val="90000"/>
              </a:lnSpc>
              <a:spcBef>
                <a:spcPts val="1000"/>
              </a:spcBef>
              <a:spcAft>
                <a:spcPts val="0"/>
              </a:spcAft>
              <a:buNone/>
            </a:pPr>
            <a:r>
              <a:t/>
            </a:r>
            <a:endParaRPr/>
          </a:p>
          <a:p>
            <a:pPr indent="-50800" lvl="0" marL="228600" rtl="0" algn="l">
              <a:lnSpc>
                <a:spcPct val="90000"/>
              </a:lnSpc>
              <a:spcBef>
                <a:spcPts val="1000"/>
              </a:spcBef>
              <a:spcAft>
                <a:spcPts val="0"/>
              </a:spcAft>
              <a:buClr>
                <a:schemeClr val="dk1"/>
              </a:buClr>
              <a:buSzPct val="100000"/>
              <a:buNone/>
            </a:pPr>
            <a:r>
              <a:t/>
            </a:r>
            <a:endParaRPr/>
          </a:p>
          <a:p>
            <a:pPr indent="0" lvl="0" marL="0" rtl="0" algn="l">
              <a:spcBef>
                <a:spcPts val="1000"/>
              </a:spcBef>
              <a:spcAft>
                <a:spcPts val="0"/>
              </a:spcAft>
              <a:buClr>
                <a:schemeClr val="dk1"/>
              </a:buClr>
              <a:buSzPct val="39285"/>
              <a:buNone/>
            </a:pPr>
            <a:r>
              <a:rPr lang="en-GB"/>
              <a:t>If you have a safeguarding concern, please speak to a member of the DSL team or email on dsl@Claygate.surrey.sch.uk. Further information can be found under ‘Safeguarding’ on our website.</a:t>
            </a:r>
            <a:endParaRPr/>
          </a:p>
          <a:p>
            <a:pPr indent="-50800"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27"/>
          <p:cNvSpPr txBox="1"/>
          <p:nvPr>
            <p:ph type="title"/>
          </p:nvPr>
        </p:nvSpPr>
        <p:spPr>
          <a:xfrm>
            <a:off x="2309553" y="3485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Volunteers &amp; Parents Association (CPSPA)</a:t>
            </a:r>
            <a:endParaRPr b="1"/>
          </a:p>
        </p:txBody>
      </p:sp>
      <p:pic>
        <p:nvPicPr>
          <p:cNvPr id="314" name="Google Shape;314;p27"/>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315" name="Google Shape;315;p27"/>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316" name="Google Shape;316;p27"/>
          <p:cNvSpPr txBox="1"/>
          <p:nvPr>
            <p:ph idx="1" type="body"/>
          </p:nvPr>
        </p:nvSpPr>
        <p:spPr>
          <a:xfrm>
            <a:off x="738447" y="2010952"/>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We have a small dedicated, trained team of volunteers. If you are interested in this role, please email Mrs Ali</a:t>
            </a:r>
            <a:endParaRPr/>
          </a:p>
          <a:p>
            <a:pPr indent="-228600" lvl="0" marL="228600" rtl="0" algn="l">
              <a:lnSpc>
                <a:spcPct val="90000"/>
              </a:lnSpc>
              <a:spcBef>
                <a:spcPts val="1000"/>
              </a:spcBef>
              <a:spcAft>
                <a:spcPts val="0"/>
              </a:spcAft>
              <a:buClr>
                <a:schemeClr val="dk1"/>
              </a:buClr>
              <a:buSzPts val="2800"/>
              <a:buChar char="•"/>
            </a:pPr>
            <a:r>
              <a:rPr lang="en-GB"/>
              <a:t>All parents and carers are automatically members of Claygate Primary School Parents Association </a:t>
            </a:r>
            <a:endParaRPr/>
          </a:p>
          <a:p>
            <a:pPr indent="-228600" lvl="0" marL="228600" rtl="0" algn="l">
              <a:lnSpc>
                <a:spcPct val="90000"/>
              </a:lnSpc>
              <a:spcBef>
                <a:spcPts val="1000"/>
              </a:spcBef>
              <a:spcAft>
                <a:spcPts val="0"/>
              </a:spcAft>
              <a:buClr>
                <a:schemeClr val="dk1"/>
              </a:buClr>
              <a:buSzPts val="2800"/>
              <a:buChar char="•"/>
            </a:pPr>
            <a:r>
              <a:rPr lang="en-GB"/>
              <a:t>Class reps organise cake sales and stalls at various events.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8"/>
          <p:cNvSpPr txBox="1"/>
          <p:nvPr>
            <p:ph type="title"/>
          </p:nvPr>
        </p:nvSpPr>
        <p:spPr>
          <a:xfrm>
            <a:off x="2390278" y="348500"/>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b="1" lang="en-GB"/>
              <a:t>Friends of CPS</a:t>
            </a:r>
            <a:endParaRPr b="1"/>
          </a:p>
        </p:txBody>
      </p:sp>
      <p:pic>
        <p:nvPicPr>
          <p:cNvPr id="322" name="Google Shape;322;p28"/>
          <p:cNvPicPr preferRelativeResize="0"/>
          <p:nvPr/>
        </p:nvPicPr>
        <p:blipFill rotWithShape="1">
          <a:blip r:embed="rId3">
            <a:alphaModFix/>
          </a:blip>
          <a:srcRect b="0" l="0" r="0" t="0"/>
          <a:stretch/>
        </p:blipFill>
        <p:spPr>
          <a:xfrm>
            <a:off x="9405459" y="6059950"/>
            <a:ext cx="2658086" cy="640135"/>
          </a:xfrm>
          <a:prstGeom prst="rect">
            <a:avLst/>
          </a:prstGeom>
          <a:noFill/>
          <a:ln>
            <a:noFill/>
          </a:ln>
        </p:spPr>
      </p:pic>
      <p:pic>
        <p:nvPicPr>
          <p:cNvPr id="323" name="Google Shape;323;p28"/>
          <p:cNvPicPr preferRelativeResize="0"/>
          <p:nvPr/>
        </p:nvPicPr>
        <p:blipFill rotWithShape="1">
          <a:blip r:embed="rId4">
            <a:alphaModFix/>
          </a:blip>
          <a:srcRect b="0" l="0" r="0" t="0"/>
          <a:stretch/>
        </p:blipFill>
        <p:spPr>
          <a:xfrm>
            <a:off x="128455" y="61970"/>
            <a:ext cx="2261812" cy="2261812"/>
          </a:xfrm>
          <a:prstGeom prst="rect">
            <a:avLst/>
          </a:prstGeom>
          <a:noFill/>
          <a:ln>
            <a:noFill/>
          </a:ln>
        </p:spPr>
      </p:pic>
      <p:sp>
        <p:nvSpPr>
          <p:cNvPr id="324" name="Google Shape;324;p28"/>
          <p:cNvSpPr txBox="1"/>
          <p:nvPr>
            <p:ph idx="1" type="body"/>
          </p:nvPr>
        </p:nvSpPr>
        <p:spPr>
          <a:xfrm>
            <a:off x="738447" y="2010952"/>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Friends Of Claygate Primary School: Voluntary donations (and even better with gift aid) helps us to keep CPS fully equipped and running</a:t>
            </a:r>
            <a:endParaRPr/>
          </a:p>
          <a:p>
            <a:pPr indent="-228600" lvl="0" marL="228600" rtl="0" algn="l">
              <a:lnSpc>
                <a:spcPct val="90000"/>
              </a:lnSpc>
              <a:spcBef>
                <a:spcPts val="1000"/>
              </a:spcBef>
              <a:spcAft>
                <a:spcPts val="0"/>
              </a:spcAft>
              <a:buClr>
                <a:schemeClr val="dk1"/>
              </a:buClr>
              <a:buSzPts val="2800"/>
              <a:buChar char="•"/>
            </a:pPr>
            <a:r>
              <a:rPr lang="en-GB"/>
              <a:t>We have an online donation system via the Charity Aid Foundation. We ask you to make a voluntary contribution each month per child. If you are a tax payer, you can get tax relief if you donate through Gift Aid. This also allows us to claim basic rate tax of 20% on your donation, at no cost to you.</a:t>
            </a:r>
            <a:endParaRPr/>
          </a:p>
          <a:p>
            <a:pPr indent="-228600" lvl="0" marL="228600" rtl="0" algn="l">
              <a:lnSpc>
                <a:spcPct val="90000"/>
              </a:lnSpc>
              <a:spcBef>
                <a:spcPts val="1000"/>
              </a:spcBef>
              <a:spcAft>
                <a:spcPts val="0"/>
              </a:spcAft>
              <a:buClr>
                <a:schemeClr val="dk1"/>
              </a:buClr>
              <a:buSzPts val="2800"/>
              <a:buChar char="•"/>
            </a:pPr>
            <a:r>
              <a:rPr lang="en-GB"/>
              <a:t>Here is the link to access the donation form: </a:t>
            </a:r>
            <a:r>
              <a:rPr lang="en-GB" u="sng" cap="none">
                <a:solidFill>
                  <a:schemeClr val="hlink"/>
                </a:solidFill>
                <a:hlinkClick r:id="rId5"/>
              </a:rPr>
              <a:t>HTTPS://CAFDONATE.CAFONLINE.ORG/20959</a:t>
            </a:r>
            <a:endParaRPr/>
          </a:p>
          <a:p>
            <a:pPr indent="0" lvl="0" marL="457200" rtl="0" algn="l">
              <a:lnSpc>
                <a:spcPct val="90000"/>
              </a:lnSpc>
              <a:spcBef>
                <a:spcPts val="1000"/>
              </a:spcBef>
              <a:spcAft>
                <a:spcPts val="0"/>
              </a:spcAft>
              <a:buNone/>
            </a:pPr>
            <a:r>
              <a:t/>
            </a:r>
            <a:endParaRPr/>
          </a:p>
        </p:txBody>
      </p:sp>
      <p:pic>
        <p:nvPicPr>
          <p:cNvPr id="325" name="Google Shape;325;p28"/>
          <p:cNvPicPr preferRelativeResize="0"/>
          <p:nvPr/>
        </p:nvPicPr>
        <p:blipFill>
          <a:blip r:embed="rId6">
            <a:alphaModFix/>
          </a:blip>
          <a:stretch>
            <a:fillRect/>
          </a:stretch>
        </p:blipFill>
        <p:spPr>
          <a:xfrm>
            <a:off x="10166416" y="130125"/>
            <a:ext cx="1795209" cy="17624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home</dc:creator>
</cp:coreProperties>
</file>