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handoutMasterIdLst>
    <p:handoutMasterId r:id="rId10"/>
  </p:handoutMasterIdLst>
  <p:sldIdLst>
    <p:sldId id="256" r:id="rId2"/>
    <p:sldId id="263" r:id="rId3"/>
    <p:sldId id="277" r:id="rId4"/>
    <p:sldId id="289" r:id="rId5"/>
    <p:sldId id="290" r:id="rId6"/>
    <p:sldId id="292" r:id="rId7"/>
    <p:sldId id="291" r:id="rId8"/>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33"/>
    <a:srgbClr val="A500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831" autoAdjust="0"/>
    <p:restoredTop sz="94660"/>
  </p:normalViewPr>
  <p:slideViewPr>
    <p:cSldViewPr snapToGrid="0">
      <p:cViewPr varScale="1">
        <p:scale>
          <a:sx n="109" d="100"/>
          <a:sy n="109" d="100"/>
        </p:scale>
        <p:origin x="62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9C1BEE63-D800-4E98-845A-5A0F443814F8}" type="datetimeFigureOut">
              <a:rPr lang="en-GB" smtClean="0"/>
              <a:t>08/03/2023</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1C402896-B5F6-48FF-A9B8-BC27D95CBFA3}" type="slidenum">
              <a:rPr lang="en-GB" smtClean="0"/>
              <a:t>‹#›</a:t>
            </a:fld>
            <a:endParaRPr lang="en-GB"/>
          </a:p>
        </p:txBody>
      </p:sp>
    </p:spTree>
    <p:extLst>
      <p:ext uri="{BB962C8B-B14F-4D97-AF65-F5344CB8AC3E}">
        <p14:creationId xmlns:p14="http://schemas.microsoft.com/office/powerpoint/2010/main" val="173899007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2BA0ADEE-0338-4B32-999A-B252C1A75498}" type="datetimeFigureOut">
              <a:rPr lang="en-GB" smtClean="0"/>
              <a:t>08/03/2023</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48289D4C-AC86-4018-B4FF-5F195837BF34}" type="slidenum">
              <a:rPr lang="en-GB" smtClean="0"/>
              <a:t>‹#›</a:t>
            </a:fld>
            <a:endParaRPr lang="en-GB"/>
          </a:p>
        </p:txBody>
      </p:sp>
    </p:spTree>
    <p:extLst>
      <p:ext uri="{BB962C8B-B14F-4D97-AF65-F5344CB8AC3E}">
        <p14:creationId xmlns:p14="http://schemas.microsoft.com/office/powerpoint/2010/main" val="26131613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8289D4C-AC86-4018-B4FF-5F195837BF34}" type="slidenum">
              <a:rPr lang="en-GB" smtClean="0"/>
              <a:t>2</a:t>
            </a:fld>
            <a:endParaRPr lang="en-GB"/>
          </a:p>
        </p:txBody>
      </p:sp>
    </p:spTree>
    <p:extLst>
      <p:ext uri="{BB962C8B-B14F-4D97-AF65-F5344CB8AC3E}">
        <p14:creationId xmlns:p14="http://schemas.microsoft.com/office/powerpoint/2010/main" val="29876126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FD24B68-CB62-47A2-B280-BAB3EF0CB993}" type="datetimeFigureOut">
              <a:rPr lang="en-GB" smtClean="0"/>
              <a:t>08/03/2023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25435742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FD24B68-CB62-47A2-B280-BAB3EF0CB993}" type="datetimeFigureOut">
              <a:rPr lang="en-GB" smtClean="0"/>
              <a:t>08/03/2023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2047730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FD24B68-CB62-47A2-B280-BAB3EF0CB993}" type="datetimeFigureOut">
              <a:rPr lang="en-GB" smtClean="0"/>
              <a:t>08/03/2023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35622494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FD24B68-CB62-47A2-B280-BAB3EF0CB993}" type="datetimeFigureOut">
              <a:rPr lang="en-GB" smtClean="0"/>
              <a:t>08/03/2023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13661980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FD24B68-CB62-47A2-B280-BAB3EF0CB993}" type="datetimeFigureOut">
              <a:rPr lang="en-GB" smtClean="0"/>
              <a:t>08/03/2023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23522082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FD24B68-CB62-47A2-B280-BAB3EF0CB993}" type="datetimeFigureOut">
              <a:rPr lang="en-GB" smtClean="0"/>
              <a:t>08/03/2023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5885838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D24B68-CB62-47A2-B280-BAB3EF0CB993}" type="datetimeFigureOut">
              <a:rPr lang="en-GB" smtClean="0"/>
              <a:t>08/03/2023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1197287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FD24B68-CB62-47A2-B280-BAB3EF0CB993}" type="datetimeFigureOut">
              <a:rPr lang="en-GB" smtClean="0"/>
              <a:t>08/03/2023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613712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FD24B68-CB62-47A2-B280-BAB3EF0CB993}" type="datetimeFigureOut">
              <a:rPr lang="en-GB" smtClean="0"/>
              <a:t>08/03/2023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7853544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FD24B68-CB62-47A2-B280-BAB3EF0CB993}" type="datetimeFigureOut">
              <a:rPr lang="en-GB" smtClean="0"/>
              <a:t>08/03/2023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13505611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FD24B68-CB62-47A2-B280-BAB3EF0CB993}" type="datetimeFigureOut">
              <a:rPr lang="en-GB" smtClean="0"/>
              <a:t>08/03/2023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17638678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D24B68-CB62-47A2-B280-BAB3EF0CB993}" type="datetimeFigureOut">
              <a:rPr lang="en-GB" smtClean="0"/>
              <a:t>08/03/2023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088F9C-94FF-4717-B08F-95874C8C641D}" type="slidenum">
              <a:rPr lang="en-GB" smtClean="0"/>
              <a:t>‹#›</a:t>
            </a:fld>
            <a:endParaRPr lang="en-GB"/>
          </a:p>
        </p:txBody>
      </p:sp>
    </p:spTree>
    <p:extLst>
      <p:ext uri="{BB962C8B-B14F-4D97-AF65-F5344CB8AC3E}">
        <p14:creationId xmlns:p14="http://schemas.microsoft.com/office/powerpoint/2010/main" val="38863375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17785" y="3763995"/>
            <a:ext cx="9144000" cy="1422545"/>
          </a:xfrm>
        </p:spPr>
        <p:txBody>
          <a:bodyPr>
            <a:normAutofit fontScale="90000"/>
          </a:bodyPr>
          <a:lstStyle/>
          <a:p>
            <a:r>
              <a:rPr lang="en-GB" i="1" dirty="0" smtClean="0"/>
              <a:t>Parent Forum</a:t>
            </a:r>
            <a:br>
              <a:rPr lang="en-GB" i="1" dirty="0" smtClean="0"/>
            </a:br>
            <a:r>
              <a:rPr lang="en-GB" i="1" dirty="0" smtClean="0"/>
              <a:t>Anti-Bullying</a:t>
            </a:r>
            <a:r>
              <a:rPr lang="en-GB" i="1" smtClean="0"/>
              <a:t/>
            </a:r>
            <a:br>
              <a:rPr lang="en-GB" i="1" smtClean="0"/>
            </a:br>
            <a:r>
              <a:rPr lang="en-GB" i="1" smtClean="0"/>
              <a:t>01.03.23</a:t>
            </a:r>
            <a:r>
              <a:rPr lang="en-GB" sz="8800" dirty="0" smtClean="0"/>
              <a:t/>
            </a:r>
            <a:br>
              <a:rPr lang="en-GB" sz="8800" dirty="0" smtClean="0"/>
            </a:br>
            <a:endParaRPr lang="en-GB" sz="8800" dirty="0"/>
          </a:p>
        </p:txBody>
      </p:sp>
      <p:pic>
        <p:nvPicPr>
          <p:cNvPr id="4" name="Picture 3"/>
          <p:cNvPicPr>
            <a:picLocks noChangeAspect="1"/>
          </p:cNvPicPr>
          <p:nvPr/>
        </p:nvPicPr>
        <p:blipFill>
          <a:blip r:embed="rId2"/>
          <a:stretch>
            <a:fillRect/>
          </a:stretch>
        </p:blipFill>
        <p:spPr>
          <a:xfrm>
            <a:off x="9272455" y="5968510"/>
            <a:ext cx="2658086" cy="640135"/>
          </a:xfrm>
          <a:prstGeom prst="rect">
            <a:avLst/>
          </a:prstGeom>
        </p:spPr>
      </p:pic>
      <p:pic>
        <p:nvPicPr>
          <p:cNvPr id="5" name="Picture 4"/>
          <p:cNvPicPr>
            <a:picLocks noChangeAspect="1"/>
          </p:cNvPicPr>
          <p:nvPr/>
        </p:nvPicPr>
        <p:blipFill>
          <a:blip r:embed="rId3"/>
          <a:stretch>
            <a:fillRect/>
          </a:stretch>
        </p:blipFill>
        <p:spPr>
          <a:xfrm>
            <a:off x="252640" y="196488"/>
            <a:ext cx="1667600" cy="16676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7557532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normAutofit/>
          </a:bodyPr>
          <a:lstStyle/>
          <a:p>
            <a:r>
              <a:rPr lang="en-GB" sz="4800" b="1" dirty="0" smtClean="0"/>
              <a:t>What is Bullying?</a:t>
            </a:r>
            <a:endParaRPr lang="en-GB" sz="4800" b="1" dirty="0"/>
          </a:p>
        </p:txBody>
      </p:sp>
      <p:pic>
        <p:nvPicPr>
          <p:cNvPr id="4" name="Picture 3"/>
          <p:cNvPicPr>
            <a:picLocks noChangeAspect="1"/>
          </p:cNvPicPr>
          <p:nvPr/>
        </p:nvPicPr>
        <p:blipFill>
          <a:blip r:embed="rId3"/>
          <a:stretch>
            <a:fillRect/>
          </a:stretch>
        </p:blipFill>
        <p:spPr>
          <a:xfrm>
            <a:off x="9405459" y="6059950"/>
            <a:ext cx="2658086" cy="640135"/>
          </a:xfrm>
          <a:prstGeom prst="rect">
            <a:avLst/>
          </a:prstGeom>
        </p:spPr>
      </p:pic>
      <p:pic>
        <p:nvPicPr>
          <p:cNvPr id="5" name="Picture 4"/>
          <p:cNvPicPr>
            <a:picLocks noChangeAspect="1"/>
          </p:cNvPicPr>
          <p:nvPr/>
        </p:nvPicPr>
        <p:blipFill>
          <a:blip r:embed="rId4"/>
          <a:stretch>
            <a:fillRect/>
          </a:stretch>
        </p:blipFill>
        <p:spPr>
          <a:xfrm>
            <a:off x="128455" y="61970"/>
            <a:ext cx="2261812" cy="2261812"/>
          </a:xfrm>
          <a:prstGeom prst="rect">
            <a:avLst/>
          </a:prstGeom>
        </p:spPr>
      </p:pic>
      <p:sp>
        <p:nvSpPr>
          <p:cNvPr id="3" name="Content Placeholder 2"/>
          <p:cNvSpPr>
            <a:spLocks noGrp="1"/>
          </p:cNvSpPr>
          <p:nvPr>
            <p:ph idx="1"/>
          </p:nvPr>
        </p:nvSpPr>
        <p:spPr>
          <a:xfrm>
            <a:off x="864578" y="2162905"/>
            <a:ext cx="10515600" cy="4607171"/>
          </a:xfrm>
        </p:spPr>
        <p:txBody>
          <a:bodyPr>
            <a:normAutofit/>
          </a:bodyPr>
          <a:lstStyle/>
          <a:p>
            <a:pPr marL="0" indent="0">
              <a:buNone/>
            </a:pPr>
            <a:r>
              <a:rPr lang="en-GB" sz="2600" b="1" i="1" dirty="0" smtClean="0"/>
              <a:t>‘The repetitive, intentional hurting of one person or group by another person or group, where the relationship involves an imbalance of power. Bullying can be physical, verbal or psychological. It can happen face-to-face or online</a:t>
            </a:r>
            <a:r>
              <a:rPr lang="en-GB" dirty="0" smtClean="0"/>
              <a:t>’</a:t>
            </a:r>
          </a:p>
          <a:p>
            <a:pPr marL="0" indent="0" algn="ctr">
              <a:buNone/>
            </a:pPr>
            <a:r>
              <a:rPr lang="en-GB" dirty="0" smtClean="0">
                <a:solidFill>
                  <a:srgbClr val="990033"/>
                </a:solidFill>
              </a:rPr>
              <a:t>There are four key elements to this definition</a:t>
            </a:r>
            <a:r>
              <a:rPr lang="en-GB" dirty="0" smtClean="0"/>
              <a:t>:</a:t>
            </a:r>
          </a:p>
          <a:p>
            <a:pPr algn="ctr"/>
            <a:r>
              <a:rPr lang="en-GB" dirty="0" smtClean="0"/>
              <a:t>hurtful</a:t>
            </a:r>
          </a:p>
          <a:p>
            <a:pPr algn="ctr"/>
            <a:r>
              <a:rPr lang="en-GB" dirty="0" smtClean="0"/>
              <a:t>repetition</a:t>
            </a:r>
          </a:p>
          <a:p>
            <a:pPr algn="ctr"/>
            <a:r>
              <a:rPr lang="en-GB" dirty="0" smtClean="0"/>
              <a:t>power imbalance</a:t>
            </a:r>
          </a:p>
          <a:p>
            <a:pPr algn="ctr"/>
            <a:r>
              <a:rPr lang="en-GB" dirty="0" smtClean="0"/>
              <a:t>Intentional</a:t>
            </a:r>
          </a:p>
          <a:p>
            <a:pPr algn="ctr"/>
            <a:endParaRPr lang="en-GB" dirty="0" smtClean="0"/>
          </a:p>
          <a:p>
            <a:pPr marL="0" indent="0" algn="ctr">
              <a:buNone/>
            </a:pPr>
            <a:endParaRPr lang="en-GB" dirty="0" smtClean="0"/>
          </a:p>
          <a:p>
            <a:pPr marL="0" indent="0">
              <a:buNone/>
            </a:pPr>
            <a:endParaRPr lang="en-GB" sz="4400" i="1" dirty="0"/>
          </a:p>
        </p:txBody>
      </p:sp>
    </p:spTree>
    <p:extLst>
      <p:ext uri="{BB962C8B-B14F-4D97-AF65-F5344CB8AC3E}">
        <p14:creationId xmlns:p14="http://schemas.microsoft.com/office/powerpoint/2010/main" val="359986353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smtClean="0"/>
              <a:t>What is bullying?</a:t>
            </a:r>
            <a:endParaRPr lang="en-GB" b="1" dirty="0"/>
          </a:p>
        </p:txBody>
      </p:sp>
      <p:sp>
        <p:nvSpPr>
          <p:cNvPr id="3" name="Content Placeholder 2"/>
          <p:cNvSpPr>
            <a:spLocks noGrp="1"/>
          </p:cNvSpPr>
          <p:nvPr>
            <p:ph idx="1"/>
          </p:nvPr>
        </p:nvSpPr>
        <p:spPr>
          <a:xfrm>
            <a:off x="447502" y="2323782"/>
            <a:ext cx="10515600" cy="4252192"/>
          </a:xfrm>
        </p:spPr>
        <p:txBody>
          <a:bodyPr>
            <a:normAutofit lnSpcReduction="10000"/>
          </a:bodyPr>
          <a:lstStyle/>
          <a:p>
            <a:pPr marL="0" indent="0">
              <a:buNone/>
            </a:pPr>
            <a:r>
              <a:rPr lang="en-GB" dirty="0"/>
              <a:t>Sometimes children are unkind to each other. That's a normal part of social development.</a:t>
            </a:r>
          </a:p>
          <a:p>
            <a:pPr marL="0" indent="0">
              <a:buNone/>
            </a:pPr>
            <a:endParaRPr lang="en-GB" dirty="0" smtClean="0"/>
          </a:p>
          <a:p>
            <a:pPr marL="0" indent="0">
              <a:buNone/>
            </a:pPr>
            <a:r>
              <a:rPr lang="en-GB" dirty="0" smtClean="0"/>
              <a:t>However</a:t>
            </a:r>
            <a:r>
              <a:rPr lang="en-GB" dirty="0"/>
              <a:t>, there is a </a:t>
            </a:r>
            <a:r>
              <a:rPr lang="en-GB" b="1" dirty="0"/>
              <a:t>clear difference</a:t>
            </a:r>
            <a:r>
              <a:rPr lang="en-GB" dirty="0"/>
              <a:t> between one-off instances of meanness and persistent, targeted </a:t>
            </a:r>
            <a:r>
              <a:rPr lang="en-GB" dirty="0" smtClean="0"/>
              <a:t>bullying</a:t>
            </a:r>
            <a:r>
              <a:rPr lang="en-GB" dirty="0"/>
              <a:t> </a:t>
            </a:r>
            <a:endParaRPr lang="en-GB" dirty="0" smtClean="0"/>
          </a:p>
          <a:p>
            <a:pPr marL="0" indent="0" algn="ctr">
              <a:buNone/>
            </a:pPr>
            <a:r>
              <a:rPr lang="en-GB" b="1" i="1" dirty="0"/>
              <a:t>Therefore bullying is not: </a:t>
            </a:r>
            <a:endParaRPr lang="en-GB" b="1" i="1" dirty="0" smtClean="0"/>
          </a:p>
          <a:p>
            <a:pPr marL="0" indent="0" algn="ctr">
              <a:buNone/>
            </a:pPr>
            <a:r>
              <a:rPr lang="en-GB" dirty="0" smtClean="0"/>
              <a:t>A </a:t>
            </a:r>
            <a:r>
              <a:rPr lang="en-GB" dirty="0"/>
              <a:t>one-off fight or argument </a:t>
            </a:r>
            <a:endParaRPr lang="en-GB" dirty="0" smtClean="0"/>
          </a:p>
          <a:p>
            <a:pPr marL="0" indent="0" algn="ctr">
              <a:buNone/>
            </a:pPr>
            <a:r>
              <a:rPr lang="en-GB" dirty="0" smtClean="0"/>
              <a:t>A </a:t>
            </a:r>
            <a:r>
              <a:rPr lang="en-GB" dirty="0"/>
              <a:t>friend being nasty </a:t>
            </a:r>
            <a:endParaRPr lang="en-GB" dirty="0" smtClean="0"/>
          </a:p>
          <a:p>
            <a:pPr marL="0" indent="0" algn="ctr">
              <a:buNone/>
            </a:pPr>
            <a:r>
              <a:rPr lang="en-GB" dirty="0" smtClean="0"/>
              <a:t>An </a:t>
            </a:r>
            <a:r>
              <a:rPr lang="en-GB" dirty="0"/>
              <a:t>argument with a friend</a:t>
            </a:r>
          </a:p>
          <a:p>
            <a:endParaRPr lang="en-GB" sz="1800" dirty="0"/>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Tree>
    <p:extLst>
      <p:ext uri="{BB962C8B-B14F-4D97-AF65-F5344CB8AC3E}">
        <p14:creationId xmlns:p14="http://schemas.microsoft.com/office/powerpoint/2010/main" val="2451594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smtClean="0"/>
              <a:t>Proactive Strategies at CPS</a:t>
            </a:r>
            <a:endParaRPr lang="en-GB" b="1" dirty="0"/>
          </a:p>
        </p:txBody>
      </p:sp>
      <p:sp>
        <p:nvSpPr>
          <p:cNvPr id="3" name="Content Placeholder 2"/>
          <p:cNvSpPr>
            <a:spLocks noGrp="1"/>
          </p:cNvSpPr>
          <p:nvPr>
            <p:ph idx="1"/>
          </p:nvPr>
        </p:nvSpPr>
        <p:spPr>
          <a:xfrm>
            <a:off x="421125" y="2136530"/>
            <a:ext cx="10515600" cy="4351520"/>
          </a:xfrm>
        </p:spPr>
        <p:txBody>
          <a:bodyPr>
            <a:normAutofit lnSpcReduction="10000"/>
          </a:bodyPr>
          <a:lstStyle/>
          <a:p>
            <a:pPr marL="0" indent="0">
              <a:buNone/>
            </a:pPr>
            <a:r>
              <a:rPr lang="en-GB" dirty="0"/>
              <a:t>Whole-school </a:t>
            </a:r>
            <a:r>
              <a:rPr lang="en-GB" dirty="0" smtClean="0"/>
              <a:t>policy</a:t>
            </a:r>
          </a:p>
          <a:p>
            <a:pPr marL="0" indent="0">
              <a:buNone/>
            </a:pPr>
            <a:r>
              <a:rPr lang="en-GB" dirty="0" smtClean="0"/>
              <a:t>Adult </a:t>
            </a:r>
            <a:r>
              <a:rPr lang="en-GB" dirty="0"/>
              <a:t>modelling of </a:t>
            </a:r>
            <a:r>
              <a:rPr lang="en-GB" dirty="0" smtClean="0"/>
              <a:t>behaviour </a:t>
            </a:r>
          </a:p>
          <a:p>
            <a:pPr marL="0" indent="0">
              <a:buNone/>
            </a:pPr>
            <a:r>
              <a:rPr lang="en-GB" dirty="0" smtClean="0"/>
              <a:t>School </a:t>
            </a:r>
            <a:r>
              <a:rPr lang="en-GB" dirty="0"/>
              <a:t>councils </a:t>
            </a:r>
            <a:endParaRPr lang="en-GB" dirty="0" smtClean="0"/>
          </a:p>
          <a:p>
            <a:pPr marL="0" indent="0">
              <a:buNone/>
            </a:pPr>
            <a:r>
              <a:rPr lang="en-GB" dirty="0" smtClean="0"/>
              <a:t>Friendship Week – Anti-Bullying Workshops</a:t>
            </a:r>
            <a:endParaRPr lang="en-GB" dirty="0"/>
          </a:p>
          <a:p>
            <a:pPr marL="0" indent="0">
              <a:buNone/>
            </a:pPr>
            <a:r>
              <a:rPr lang="en-GB" dirty="0" smtClean="0"/>
              <a:t>Supervision in playground</a:t>
            </a:r>
          </a:p>
          <a:p>
            <a:pPr marL="0" indent="0">
              <a:buNone/>
            </a:pPr>
            <a:r>
              <a:rPr lang="en-GB" dirty="0" smtClean="0"/>
              <a:t>PSHE </a:t>
            </a:r>
          </a:p>
          <a:p>
            <a:pPr marL="0" indent="0">
              <a:buNone/>
            </a:pPr>
            <a:r>
              <a:rPr lang="en-GB" dirty="0" smtClean="0"/>
              <a:t>Worry Monsters</a:t>
            </a:r>
          </a:p>
          <a:p>
            <a:pPr marL="0" indent="0">
              <a:buNone/>
            </a:pPr>
            <a:r>
              <a:rPr lang="en-GB" dirty="0" smtClean="0"/>
              <a:t>Pupil Questionnaires</a:t>
            </a:r>
          </a:p>
          <a:p>
            <a:pPr marL="0" indent="0">
              <a:buNone/>
            </a:pPr>
            <a:r>
              <a:rPr lang="en-GB" dirty="0" smtClean="0"/>
              <a:t>Wellbeing Ambassadors</a:t>
            </a:r>
          </a:p>
          <a:p>
            <a:pPr marL="0" indent="0">
              <a:buNone/>
            </a:pPr>
            <a:endParaRPr lang="en-GB" b="1" i="1" dirty="0">
              <a:solidFill>
                <a:srgbClr val="990033"/>
              </a:solidFill>
            </a:endParaRP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Tree>
    <p:extLst>
      <p:ext uri="{BB962C8B-B14F-4D97-AF65-F5344CB8AC3E}">
        <p14:creationId xmlns:p14="http://schemas.microsoft.com/office/powerpoint/2010/main" val="138612324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smtClean="0"/>
              <a:t>Reactive Strategies</a:t>
            </a:r>
            <a:endParaRPr lang="en-GB" b="1" dirty="0"/>
          </a:p>
        </p:txBody>
      </p:sp>
      <p:sp>
        <p:nvSpPr>
          <p:cNvPr id="3" name="Content Placeholder 2"/>
          <p:cNvSpPr>
            <a:spLocks noGrp="1"/>
          </p:cNvSpPr>
          <p:nvPr>
            <p:ph idx="1"/>
          </p:nvPr>
        </p:nvSpPr>
        <p:spPr>
          <a:xfrm>
            <a:off x="482671" y="2092570"/>
            <a:ext cx="10515600" cy="2620108"/>
          </a:xfrm>
        </p:spPr>
        <p:txBody>
          <a:bodyPr>
            <a:normAutofit/>
          </a:bodyPr>
          <a:lstStyle/>
          <a:p>
            <a:pPr marL="0" indent="0">
              <a:buNone/>
            </a:pPr>
            <a:endParaRPr lang="en-GB" sz="2000" b="1" i="1" cap="all" dirty="0"/>
          </a:p>
          <a:p>
            <a:pPr marL="0" indent="0">
              <a:buNone/>
            </a:pPr>
            <a:r>
              <a:rPr lang="en-GB" sz="3600" b="1" i="1" cap="all" dirty="0" smtClean="0"/>
              <a:t>Direct Sanctions</a:t>
            </a:r>
          </a:p>
          <a:p>
            <a:pPr marL="0" indent="0">
              <a:buNone/>
            </a:pPr>
            <a:endParaRPr lang="en-GB" sz="3600" b="1" i="1" cap="all" dirty="0"/>
          </a:p>
          <a:p>
            <a:pPr marL="0" indent="0">
              <a:buNone/>
            </a:pPr>
            <a:r>
              <a:rPr lang="en-GB" sz="3600" b="1" i="1" cap="all" dirty="0" smtClean="0"/>
              <a:t>Restorative approaches - mediation</a:t>
            </a:r>
            <a:endParaRPr lang="en-GB" sz="3600" b="1" i="1" cap="all" dirty="0"/>
          </a:p>
          <a:p>
            <a:endParaRPr lang="en-GB" sz="1800" dirty="0"/>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Tree>
    <p:extLst>
      <p:ext uri="{BB962C8B-B14F-4D97-AF65-F5344CB8AC3E}">
        <p14:creationId xmlns:p14="http://schemas.microsoft.com/office/powerpoint/2010/main" val="361199327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smtClean="0"/>
              <a:t>CPS Procedures</a:t>
            </a:r>
            <a:endParaRPr lang="en-GB" b="1" dirty="0"/>
          </a:p>
        </p:txBody>
      </p:sp>
      <p:sp>
        <p:nvSpPr>
          <p:cNvPr id="3" name="Content Placeholder 2"/>
          <p:cNvSpPr>
            <a:spLocks noGrp="1"/>
          </p:cNvSpPr>
          <p:nvPr>
            <p:ph idx="1"/>
          </p:nvPr>
        </p:nvSpPr>
        <p:spPr>
          <a:xfrm>
            <a:off x="447502" y="2224454"/>
            <a:ext cx="10515600" cy="4351520"/>
          </a:xfrm>
        </p:spPr>
        <p:txBody>
          <a:bodyPr>
            <a:normAutofit/>
          </a:bodyPr>
          <a:lstStyle/>
          <a:p>
            <a:r>
              <a:rPr lang="en-GB" sz="1800" dirty="0" smtClean="0"/>
              <a:t>All reported incidences dealt with promptly – children involved interviewed (no blame approach)</a:t>
            </a:r>
          </a:p>
          <a:p>
            <a:r>
              <a:rPr lang="en-GB" sz="1800" dirty="0" smtClean="0"/>
              <a:t>Sanctions (if appropriate) applied in accordance with our behaviour policy</a:t>
            </a:r>
          </a:p>
          <a:p>
            <a:r>
              <a:rPr lang="en-GB" sz="1800" dirty="0" smtClean="0"/>
              <a:t>Parents of both parties contacted</a:t>
            </a:r>
          </a:p>
          <a:p>
            <a:r>
              <a:rPr lang="en-GB" sz="1800" dirty="0" smtClean="0"/>
              <a:t>All parties received check ins with pastoral team post incident</a:t>
            </a:r>
          </a:p>
          <a:p>
            <a:r>
              <a:rPr lang="en-GB" sz="1800" dirty="0" smtClean="0"/>
              <a:t>Repeat incidences – more serious sanctions (including use of supportive strategies for the bully)</a:t>
            </a:r>
          </a:p>
          <a:p>
            <a:r>
              <a:rPr lang="en-GB" sz="1800" dirty="0" smtClean="0"/>
              <a:t>Victims supported using the strategies they are most comfortable with – ELSA, restorative approach, designated adult/mentor</a:t>
            </a:r>
          </a:p>
          <a:p>
            <a:r>
              <a:rPr lang="en-GB" sz="1800" dirty="0" smtClean="0"/>
              <a:t>Records of all incidences are kept using CPOMS – online record keeping system. Records are analysed &amp; data used to evaluate effectiveness of work CPS does</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Tree>
    <p:extLst>
      <p:ext uri="{BB962C8B-B14F-4D97-AF65-F5344CB8AC3E}">
        <p14:creationId xmlns:p14="http://schemas.microsoft.com/office/powerpoint/2010/main" val="174367474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smtClean="0"/>
              <a:t>Any Questions?</a:t>
            </a:r>
            <a:endParaRPr lang="en-GB" b="1" dirty="0"/>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Tree>
    <p:extLst>
      <p:ext uri="{BB962C8B-B14F-4D97-AF65-F5344CB8AC3E}">
        <p14:creationId xmlns:p14="http://schemas.microsoft.com/office/powerpoint/2010/main" val="428000405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1915</TotalTime>
  <Words>271</Words>
  <Application>Microsoft Office PowerPoint</Application>
  <PresentationFormat>Widescreen</PresentationFormat>
  <Paragraphs>42</Paragraphs>
  <Slides>7</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 Theme</vt:lpstr>
      <vt:lpstr>Parent Forum Anti-Bullying 01.03.23 </vt:lpstr>
      <vt:lpstr>What is Bullying?</vt:lpstr>
      <vt:lpstr>What is bullying?</vt:lpstr>
      <vt:lpstr>Proactive Strategies at CPS</vt:lpstr>
      <vt:lpstr>Reactive Strategies</vt:lpstr>
      <vt:lpstr>CPS Procedures</vt:lpstr>
      <vt:lpstr>Any Questions?</vt:lpstr>
    </vt:vector>
  </TitlesOfParts>
  <Company>Kingswood House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X Curriculum Evening 2019</dc:title>
  <dc:creator>Sandra Cunningham</dc:creator>
  <cp:lastModifiedBy>Gill Kosbab</cp:lastModifiedBy>
  <cp:revision>69</cp:revision>
  <cp:lastPrinted>2019-09-16T14:53:05Z</cp:lastPrinted>
  <dcterms:created xsi:type="dcterms:W3CDTF">2019-09-10T10:25:04Z</dcterms:created>
  <dcterms:modified xsi:type="dcterms:W3CDTF">2023-03-08T12:50:17Z</dcterms:modified>
</cp:coreProperties>
</file>