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77" r:id="rId4"/>
    <p:sldId id="263" r:id="rId5"/>
    <p:sldId id="264" r:id="rId6"/>
    <p:sldId id="282" r:id="rId7"/>
    <p:sldId id="287" r:id="rId8"/>
    <p:sldId id="283" r:id="rId9"/>
    <p:sldId id="285" r:id="rId10"/>
    <p:sldId id="270" r:id="rId11"/>
    <p:sldId id="265" r:id="rId12"/>
    <p:sldId id="280" r:id="rId13"/>
    <p:sldId id="288" r:id="rId14"/>
    <p:sldId id="267" r:id="rId15"/>
    <p:sldId id="266" r:id="rId16"/>
    <p:sldId id="278" r:id="rId17"/>
    <p:sldId id="275" r:id="rId18"/>
    <p:sldId id="269" r:id="rId19"/>
    <p:sldId id="279" r:id="rId20"/>
    <p:sldId id="271" r:id="rId21"/>
    <p:sldId id="281" r:id="rId22"/>
    <p:sldId id="272" r:id="rId23"/>
    <p:sldId id="28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31" autoAdjust="0"/>
    <p:restoredTop sz="94660"/>
  </p:normalViewPr>
  <p:slideViewPr>
    <p:cSldViewPr snapToGrid="0">
      <p:cViewPr varScale="1">
        <p:scale>
          <a:sx n="112" d="100"/>
          <a:sy n="112" d="100"/>
        </p:scale>
        <p:origin x="47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30/09/2025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claygate.surrey.sch.uk/page/?title=PSHE&amp;pid=65"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mailto:office@claygate.surrey.sch.uk"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cafdonate.cafonline.org/20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35200"/>
            <a:ext cx="9144000" cy="2387600"/>
          </a:xfrm>
        </p:spPr>
        <p:txBody>
          <a:bodyPr>
            <a:normAutofit fontScale="90000"/>
          </a:bodyPr>
          <a:lstStyle/>
          <a:p>
            <a:r>
              <a:rPr lang="en-GB" dirty="0"/>
              <a:t>Welcome to Year 1 Curriculum Evening</a:t>
            </a:r>
            <a:br>
              <a:rPr lang="en-GB" dirty="0"/>
            </a:br>
            <a:r>
              <a:rPr lang="en-GB" dirty="0"/>
              <a:t>September 2025</a:t>
            </a:r>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Team</a:t>
            </a:r>
          </a:p>
        </p:txBody>
      </p:sp>
      <p:sp>
        <p:nvSpPr>
          <p:cNvPr id="3" name="Content Placeholder 2"/>
          <p:cNvSpPr>
            <a:spLocks noGrp="1"/>
          </p:cNvSpPr>
          <p:nvPr>
            <p:ph idx="1"/>
          </p:nvPr>
        </p:nvSpPr>
        <p:spPr>
          <a:xfrm>
            <a:off x="1234732" y="2158162"/>
            <a:ext cx="10515600" cy="4351338"/>
          </a:xfrm>
        </p:spPr>
        <p:txBody>
          <a:bodyPr/>
          <a:lstStyle/>
          <a:p>
            <a:endParaRPr lang="en-GB" dirty="0"/>
          </a:p>
          <a:p>
            <a:endParaRPr lang="en-GB" dirty="0"/>
          </a:p>
          <a:p>
            <a:endParaRPr lang="en-GB" dirty="0"/>
          </a:p>
          <a:p>
            <a:endParaRPr lang="en-GB" dirty="0"/>
          </a:p>
          <a:p>
            <a:endParaRPr lang="en-GB" dirty="0"/>
          </a:p>
          <a:p>
            <a:endParaRPr lang="en-GB" dirty="0"/>
          </a:p>
          <a:p>
            <a:pPr marL="0" indent="0">
              <a:buNone/>
            </a:pPr>
            <a:r>
              <a:rPr lang="en-GB" dirty="0"/>
              <a:t>Miss Hoy		Miss </a:t>
            </a:r>
            <a:r>
              <a:rPr lang="en-GB" dirty="0" err="1"/>
              <a:t>Duffell</a:t>
            </a:r>
            <a:endParaRPr lang="en-GB"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Picture 2" descr="https://www.claygate.surrey.sch.uk/_site/data/files/images/staff/CECFD9C670B29D94317DBADBF0AD249E.jpg">
            <a:extLst>
              <a:ext uri="{FF2B5EF4-FFF2-40B4-BE49-F238E27FC236}">
                <a16:creationId xmlns:a16="http://schemas.microsoft.com/office/drawing/2014/main" id="{0C003B38-E2E1-B895-5E73-BEB1B09DB2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34732" y="2394612"/>
            <a:ext cx="1837421" cy="27568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3B6A02B-65F1-7EDB-3FE0-772CE626B948}"/>
              </a:ext>
            </a:extLst>
          </p:cNvPr>
          <p:cNvPicPr>
            <a:picLocks noChangeAspect="1"/>
          </p:cNvPicPr>
          <p:nvPr/>
        </p:nvPicPr>
        <p:blipFill>
          <a:blip r:embed="rId5"/>
          <a:stretch>
            <a:fillRect/>
          </a:stretch>
        </p:blipFill>
        <p:spPr>
          <a:xfrm>
            <a:off x="3777375" y="2524715"/>
            <a:ext cx="1942236" cy="2719131"/>
          </a:xfrm>
          <a:prstGeom prst="rect">
            <a:avLst/>
          </a:prstGeom>
        </p:spPr>
      </p:pic>
      <p:sp>
        <p:nvSpPr>
          <p:cNvPr id="7" name="Content Placeholder 2">
            <a:extLst>
              <a:ext uri="{FF2B5EF4-FFF2-40B4-BE49-F238E27FC236}">
                <a16:creationId xmlns:a16="http://schemas.microsoft.com/office/drawing/2014/main" id="{6E36BF44-983F-DD75-B7E2-5F33E10F3EC6}"/>
              </a:ext>
            </a:extLst>
          </p:cNvPr>
          <p:cNvSpPr txBox="1">
            <a:spLocks/>
          </p:cNvSpPr>
          <p:nvPr/>
        </p:nvSpPr>
        <p:spPr>
          <a:xfrm>
            <a:off x="8028249" y="1933387"/>
            <a:ext cx="4074694"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pPr marL="0" indent="0">
              <a:buNone/>
            </a:pPr>
            <a:endParaRPr lang="en-GB" dirty="0"/>
          </a:p>
          <a:p>
            <a:pPr marL="0" indent="0">
              <a:buNone/>
            </a:pPr>
            <a:r>
              <a:rPr lang="en-GB" sz="1900" dirty="0"/>
              <a:t>Supporting Adults:</a:t>
            </a:r>
          </a:p>
          <a:p>
            <a:r>
              <a:rPr lang="en-GB" sz="1900" dirty="0"/>
              <a:t>Mrs Noyes</a:t>
            </a:r>
          </a:p>
          <a:p>
            <a:r>
              <a:rPr lang="en-GB" sz="1900" dirty="0"/>
              <a:t>Miss Khan</a:t>
            </a:r>
            <a:r>
              <a:rPr lang="en-GB" dirty="0">
                <a:solidFill>
                  <a:srgbClr val="92D050"/>
                </a:solidFill>
              </a:rPr>
              <a:t>	</a:t>
            </a:r>
            <a:r>
              <a:rPr lang="en-GB" dirty="0"/>
              <a:t>					</a:t>
            </a:r>
          </a:p>
        </p:txBody>
      </p:sp>
    </p:spTree>
    <p:extLst>
      <p:ext uri="{BB962C8B-B14F-4D97-AF65-F5344CB8AC3E}">
        <p14:creationId xmlns:p14="http://schemas.microsoft.com/office/powerpoint/2010/main" val="205885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Senior Leadership Team</a:t>
            </a:r>
          </a:p>
        </p:txBody>
      </p:sp>
      <p:sp>
        <p:nvSpPr>
          <p:cNvPr id="3" name="Content Placeholder 2"/>
          <p:cNvSpPr>
            <a:spLocks noGrp="1"/>
          </p:cNvSpPr>
          <p:nvPr>
            <p:ph idx="1"/>
          </p:nvPr>
        </p:nvSpPr>
        <p:spPr>
          <a:xfrm>
            <a:off x="447502" y="2224636"/>
            <a:ext cx="10515600" cy="4351338"/>
          </a:xfrm>
        </p:spPr>
        <p:txBody>
          <a:bodyPr>
            <a:normAutofit/>
          </a:bodyPr>
          <a:lstStyle/>
          <a:p>
            <a:r>
              <a:rPr lang="en-GB" sz="3600" dirty="0"/>
              <a:t>Sandra Cunningham: Head Teacher </a:t>
            </a:r>
          </a:p>
          <a:p>
            <a:endParaRPr lang="en-GB" sz="3600" dirty="0"/>
          </a:p>
          <a:p>
            <a:r>
              <a:rPr lang="en-GB" sz="3600" dirty="0"/>
              <a:t>Marita Cunniffe: Inclusion Lead </a:t>
            </a:r>
          </a:p>
          <a:p>
            <a:pPr marL="0" indent="0">
              <a:buNone/>
            </a:pPr>
            <a:endParaRPr lang="en-GB" sz="3600" dirty="0"/>
          </a:p>
          <a:p>
            <a:r>
              <a:rPr lang="en-GB" sz="3600" dirty="0"/>
              <a:t>Hilary Ali: Deputy Head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245159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CPS Values</a:t>
            </a:r>
          </a:p>
        </p:txBody>
      </p:sp>
      <p:pic>
        <p:nvPicPr>
          <p:cNvPr id="6" name="Content Placeholder 5"/>
          <p:cNvPicPr>
            <a:picLocks noGrp="1" noChangeAspect="1"/>
          </p:cNvPicPr>
          <p:nvPr>
            <p:ph idx="1"/>
          </p:nvPr>
        </p:nvPicPr>
        <p:blipFill>
          <a:blip r:embed="rId2"/>
          <a:stretch>
            <a:fillRect/>
          </a:stretch>
        </p:blipFill>
        <p:spPr>
          <a:xfrm>
            <a:off x="2273844" y="1374832"/>
            <a:ext cx="7297364" cy="4784926"/>
          </a:xfrm>
          <a:prstGeom prst="rect">
            <a:avLst/>
          </a:prstGeom>
        </p:spPr>
      </p:pic>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pic>
        <p:nvPicPr>
          <p:cNvPr id="3" name="Picture 2"/>
          <p:cNvPicPr>
            <a:picLocks noChangeAspect="1"/>
          </p:cNvPicPr>
          <p:nvPr/>
        </p:nvPicPr>
        <p:blipFill>
          <a:blip r:embed="rId5"/>
          <a:stretch>
            <a:fillRect/>
          </a:stretch>
        </p:blipFill>
        <p:spPr>
          <a:xfrm>
            <a:off x="474956" y="4932092"/>
            <a:ext cx="1371719" cy="1127858"/>
          </a:xfrm>
          <a:prstGeom prst="rect">
            <a:avLst/>
          </a:prstGeom>
        </p:spPr>
      </p:pic>
      <p:pic>
        <p:nvPicPr>
          <p:cNvPr id="7" name="Picture 6"/>
          <p:cNvPicPr/>
          <p:nvPr/>
        </p:nvPicPr>
        <p:blipFill>
          <a:blip r:embed="rId6" cstate="print">
            <a:extLst>
              <a:ext uri="{28A0092B-C50C-407E-A947-70E740481C1C}">
                <a14:useLocalDpi xmlns:a14="http://schemas.microsoft.com/office/drawing/2010/main" val="0"/>
              </a:ext>
            </a:extLst>
          </a:blip>
          <a:stretch>
            <a:fillRect/>
          </a:stretch>
        </p:blipFill>
        <p:spPr>
          <a:xfrm>
            <a:off x="4796445" y="3975113"/>
            <a:ext cx="4181846" cy="2724972"/>
          </a:xfrm>
          <a:prstGeom prst="rect">
            <a:avLst/>
          </a:prstGeom>
        </p:spPr>
      </p:pic>
    </p:spTree>
    <p:extLst>
      <p:ext uri="{BB962C8B-B14F-4D97-AF65-F5344CB8AC3E}">
        <p14:creationId xmlns:p14="http://schemas.microsoft.com/office/powerpoint/2010/main" val="3599863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Expectations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p:txBody>
          <a:bodyPr>
            <a:normAutofit/>
          </a:bodyPr>
          <a:lstStyle/>
          <a:p>
            <a:endParaRPr lang="en-GB" dirty="0"/>
          </a:p>
          <a:p>
            <a:r>
              <a:rPr lang="en-GB" dirty="0"/>
              <a:t>Independence (including walking in / out independently)</a:t>
            </a:r>
          </a:p>
          <a:p>
            <a:r>
              <a:rPr lang="en-GB" dirty="0"/>
              <a:t>Behaviour </a:t>
            </a:r>
          </a:p>
          <a:p>
            <a:r>
              <a:rPr lang="en-GB" dirty="0"/>
              <a:t>Smart uniform and ready for learning</a:t>
            </a:r>
          </a:p>
          <a:p>
            <a:r>
              <a:rPr lang="en-GB" dirty="0"/>
              <a:t>Birthday books for class library are welcome. Reminder that we don’t give out sweets for allergies and religious reasons.</a:t>
            </a:r>
          </a:p>
          <a:p>
            <a:endParaRPr lang="en-GB" dirty="0"/>
          </a:p>
        </p:txBody>
      </p:sp>
    </p:spTree>
    <p:extLst>
      <p:ext uri="{BB962C8B-B14F-4D97-AF65-F5344CB8AC3E}">
        <p14:creationId xmlns:p14="http://schemas.microsoft.com/office/powerpoint/2010/main" val="910937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Punctuality is important</a:t>
            </a:r>
          </a:p>
          <a:p>
            <a:r>
              <a:rPr lang="en-GB" sz="2400" dirty="0"/>
              <a:t>The school gates open at 8.35am and learning starts promptly at 8.45am with a learning task and interventions </a:t>
            </a:r>
            <a:endParaRPr lang="en-GB" sz="2400" dirty="0">
              <a:solidFill>
                <a:srgbClr val="FF0000"/>
              </a:solidFill>
            </a:endParaRPr>
          </a:p>
          <a:p>
            <a:r>
              <a:rPr lang="en-GB" sz="2400" dirty="0"/>
              <a:t>Children who are late will miss learning, the outline of the day, a positive calm start to the day and can have self-esteem/social skills impacted</a:t>
            </a:r>
          </a:p>
          <a:p>
            <a:r>
              <a:rPr lang="en-GB" sz="2400" dirty="0"/>
              <a:t>Too many of our children are regularly missing school – the government expects a minimum of 95% attendance </a:t>
            </a:r>
          </a:p>
          <a:p>
            <a:r>
              <a:rPr lang="en-GB" sz="2400" i="1" dirty="0"/>
              <a:t>Missing learning leaves children vulnerable to falling behind. Children with poor attendance tend to achieve less in both primary and secondary school </a:t>
            </a:r>
            <a:r>
              <a:rPr lang="en-GB" sz="2400" dirty="0"/>
              <a:t>(</a:t>
            </a:r>
            <a:r>
              <a:rPr lang="en-GB" sz="2400" dirty="0" err="1"/>
              <a:t>DfE</a:t>
            </a:r>
            <a:r>
              <a:rPr lang="en-GB" sz="2400" dirty="0"/>
              <a:t>)</a:t>
            </a:r>
            <a:endParaRPr lang="en-GB" dirty="0"/>
          </a:p>
        </p:txBody>
      </p:sp>
    </p:spTree>
    <p:extLst>
      <p:ext uri="{BB962C8B-B14F-4D97-AF65-F5344CB8AC3E}">
        <p14:creationId xmlns:p14="http://schemas.microsoft.com/office/powerpoint/2010/main" val="364731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Content Placeholder 6"/>
          <p:cNvPicPr>
            <a:picLocks noGrp="1" noChangeAspect="1"/>
          </p:cNvPicPr>
          <p:nvPr>
            <p:ph idx="1"/>
          </p:nvPr>
        </p:nvPicPr>
        <p:blipFill>
          <a:blip r:embed="rId4"/>
          <a:stretch>
            <a:fillRect/>
          </a:stretch>
        </p:blipFill>
        <p:spPr>
          <a:xfrm>
            <a:off x="2309553" y="1618905"/>
            <a:ext cx="5470041" cy="4761112"/>
          </a:xfrm>
          <a:prstGeom prst="rect">
            <a:avLst/>
          </a:prstGeom>
        </p:spPr>
      </p:pic>
      <p:sp>
        <p:nvSpPr>
          <p:cNvPr id="9" name="TextBox 8"/>
          <p:cNvSpPr txBox="1"/>
          <p:nvPr/>
        </p:nvSpPr>
        <p:spPr>
          <a:xfrm>
            <a:off x="7922029" y="1995055"/>
            <a:ext cx="3607724" cy="2862322"/>
          </a:xfrm>
          <a:prstGeom prst="rect">
            <a:avLst/>
          </a:prstGeom>
          <a:noFill/>
        </p:spPr>
        <p:txBody>
          <a:bodyPr wrap="square" rtlCol="0">
            <a:spAutoFit/>
          </a:bodyPr>
          <a:lstStyle/>
          <a:p>
            <a:r>
              <a:rPr lang="en-GB" dirty="0"/>
              <a:t>You could receive a penalty notice if you take your child out of school during term time. </a:t>
            </a:r>
          </a:p>
          <a:p>
            <a:endParaRPr lang="en-GB" dirty="0"/>
          </a:p>
          <a:p>
            <a:r>
              <a:rPr lang="en-GB" dirty="0"/>
              <a:t>No term time holidays will be authorised.</a:t>
            </a:r>
          </a:p>
          <a:p>
            <a:endParaRPr lang="en-GB" dirty="0"/>
          </a:p>
          <a:p>
            <a:r>
              <a:rPr lang="en-GB" dirty="0"/>
              <a:t>There are 175 non-school days per year: please use these days for appointments </a:t>
            </a:r>
          </a:p>
        </p:txBody>
      </p:sp>
    </p:spTree>
    <p:extLst>
      <p:ext uri="{BB962C8B-B14F-4D97-AF65-F5344CB8AC3E}">
        <p14:creationId xmlns:p14="http://schemas.microsoft.com/office/powerpoint/2010/main" val="3793944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Protocol</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Contact the office via phone or email if your child is absent. If we do not hear from you, our absence protocol is triggered and you will be contacted for safeguarding purposes </a:t>
            </a:r>
          </a:p>
          <a:p>
            <a:r>
              <a:rPr lang="en-GB" sz="2400" dirty="0"/>
              <a:t>CPS follows NHS guidance (the ‘48 hour rule’): </a:t>
            </a:r>
            <a:r>
              <a:rPr lang="en-GB" sz="2400" i="1" dirty="0"/>
              <a:t>“Children with diarrhoea or vomiting should stay away from school until they have not been sick or had diarrhoea for at least 2 days (48 hours)”</a:t>
            </a:r>
            <a:endParaRPr lang="en-GB" sz="2400" dirty="0"/>
          </a:p>
          <a:p>
            <a:r>
              <a:rPr lang="en-GB" sz="2400" dirty="0"/>
              <a:t>Attendance is monitored closely by the school and the LA Inclusion Officer</a:t>
            </a:r>
          </a:p>
          <a:p>
            <a:r>
              <a:rPr lang="en-GB" sz="2400" dirty="0"/>
              <a:t>Attendance below 90% is classed as ‘Persistent Absence’ and may result in a referral to the LA Inclusion Officer. This may also result in a penalty notice or prosecution</a:t>
            </a:r>
          </a:p>
          <a:p>
            <a:endParaRPr lang="en-GB" dirty="0"/>
          </a:p>
        </p:txBody>
      </p:sp>
    </p:spTree>
    <p:extLst>
      <p:ext uri="{BB962C8B-B14F-4D97-AF65-F5344CB8AC3E}">
        <p14:creationId xmlns:p14="http://schemas.microsoft.com/office/powerpoint/2010/main" val="161081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2188144" y="231487"/>
            <a:ext cx="8546358" cy="5828463"/>
          </a:xfrm>
          <a:prstGeom prst="rect">
            <a:avLst/>
          </a:prstGeom>
        </p:spPr>
      </p:pic>
      <p:sp>
        <p:nvSpPr>
          <p:cNvPr id="3" name="TextBox 2"/>
          <p:cNvSpPr txBox="1"/>
          <p:nvPr/>
        </p:nvSpPr>
        <p:spPr>
          <a:xfrm>
            <a:off x="340822" y="2427316"/>
            <a:ext cx="1537854" cy="1754326"/>
          </a:xfrm>
          <a:prstGeom prst="rect">
            <a:avLst/>
          </a:prstGeom>
          <a:noFill/>
        </p:spPr>
        <p:txBody>
          <a:bodyPr wrap="square" rtlCol="0">
            <a:spAutoFit/>
          </a:bodyPr>
          <a:lstStyle/>
          <a:p>
            <a:r>
              <a:rPr lang="en-GB" dirty="0"/>
              <a:t>You can find this on our website under the ‘Attendance’ tab</a:t>
            </a:r>
          </a:p>
        </p:txBody>
      </p:sp>
    </p:spTree>
    <p:extLst>
      <p:ext uri="{BB962C8B-B14F-4D97-AF65-F5344CB8AC3E}">
        <p14:creationId xmlns:p14="http://schemas.microsoft.com/office/powerpoint/2010/main" val="3285056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Timetable</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6" name="Content Placeholder 2"/>
          <p:cNvSpPr txBox="1">
            <a:spLocks/>
          </p:cNvSpPr>
          <p:nvPr/>
        </p:nvSpPr>
        <p:spPr>
          <a:xfrm>
            <a:off x="704782" y="2216967"/>
            <a:ext cx="11079868" cy="4385976"/>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PE days for:  Oak Class - </a:t>
            </a:r>
            <a:r>
              <a:rPr lang="en-GB" dirty="0">
                <a:solidFill>
                  <a:srgbClr val="FF0000"/>
                </a:solidFill>
              </a:rPr>
              <a:t>*</a:t>
            </a:r>
            <a:r>
              <a:rPr lang="en-GB" b="1" dirty="0">
                <a:solidFill>
                  <a:srgbClr val="0070C0"/>
                </a:solidFill>
              </a:rPr>
              <a:t>Monday (Outdoor)           Thursday (Indoor)</a:t>
            </a:r>
          </a:p>
          <a:p>
            <a:pPr marL="0" indent="0">
              <a:buNone/>
            </a:pPr>
            <a:r>
              <a:rPr lang="en-GB" dirty="0"/>
              <a:t>                        Alder Class - </a:t>
            </a:r>
            <a:r>
              <a:rPr lang="en-GB" dirty="0">
                <a:solidFill>
                  <a:srgbClr val="FF0000"/>
                </a:solidFill>
              </a:rPr>
              <a:t>*</a:t>
            </a:r>
            <a:r>
              <a:rPr lang="en-GB" b="1" dirty="0">
                <a:solidFill>
                  <a:srgbClr val="0070C0"/>
                </a:solidFill>
              </a:rPr>
              <a:t>Monday (Outdoor)         Thursday (Indoor)</a:t>
            </a:r>
          </a:p>
          <a:p>
            <a:endParaRPr lang="en-GB" dirty="0"/>
          </a:p>
          <a:p>
            <a:r>
              <a:rPr lang="en-GB" dirty="0"/>
              <a:t>Children should come to school in their PE kit. We send PE &amp; Swimming timetables half termly</a:t>
            </a:r>
          </a:p>
          <a:p>
            <a:r>
              <a:rPr lang="en-GB" dirty="0"/>
              <a:t>Our swimming blocks are </a:t>
            </a:r>
            <a:r>
              <a:rPr lang="en-GB" sz="3100" b="1" dirty="0">
                <a:solidFill>
                  <a:srgbClr val="FF0000"/>
                </a:solidFill>
              </a:rPr>
              <a:t>Autumn 2 and Summer 1 </a:t>
            </a:r>
          </a:p>
          <a:p>
            <a:r>
              <a:rPr lang="en-GB" dirty="0"/>
              <a:t>Children should wear PE kit on a swimming day</a:t>
            </a:r>
          </a:p>
          <a:p>
            <a:r>
              <a:rPr lang="en-GB" dirty="0"/>
              <a:t>Children should change back into uniform after a morning club</a:t>
            </a:r>
          </a:p>
          <a:p>
            <a:r>
              <a:rPr lang="en-GB" dirty="0"/>
              <a:t>Enrichment every Wednesday</a:t>
            </a:r>
            <a:r>
              <a:rPr lang="en-GB" dirty="0">
                <a:solidFill>
                  <a:srgbClr val="FF0000"/>
                </a:solidFill>
              </a:rPr>
              <a:t> </a:t>
            </a:r>
            <a:r>
              <a:rPr lang="en-GB" dirty="0"/>
              <a:t>will be </a:t>
            </a:r>
            <a:r>
              <a:rPr lang="en-GB" b="1" dirty="0"/>
              <a:t>Terrific Textiles </a:t>
            </a:r>
            <a:r>
              <a:rPr lang="en-GB" dirty="0"/>
              <a:t>for Alder and </a:t>
            </a:r>
            <a:r>
              <a:rPr lang="en-GB" b="1" dirty="0"/>
              <a:t>Music and Drama </a:t>
            </a:r>
            <a:r>
              <a:rPr lang="en-GB" dirty="0"/>
              <a:t>for Oak this term </a:t>
            </a:r>
          </a:p>
          <a:p>
            <a:r>
              <a:rPr lang="en-GB" dirty="0"/>
              <a:t>At the end of enrichment blocks for music &amp; drama, families will have the opportunity to come into school to share the children’s learning</a:t>
            </a:r>
          </a:p>
        </p:txBody>
      </p:sp>
    </p:spTree>
    <p:extLst>
      <p:ext uri="{BB962C8B-B14F-4D97-AF65-F5344CB8AC3E}">
        <p14:creationId xmlns:p14="http://schemas.microsoft.com/office/powerpoint/2010/main" val="1929955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Home Learning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96884" y="2028679"/>
            <a:ext cx="10515600" cy="4351338"/>
          </a:xfrm>
        </p:spPr>
        <p:txBody>
          <a:bodyPr>
            <a:normAutofit/>
          </a:bodyPr>
          <a:lstStyle/>
          <a:p>
            <a:r>
              <a:rPr lang="en-GB" dirty="0"/>
              <a:t>Set on a Friday to be completed the Friday of the following week (some exceptions)</a:t>
            </a:r>
          </a:p>
          <a:p>
            <a:r>
              <a:rPr lang="en-GB" dirty="0"/>
              <a:t>2 pieces: 1 maths         1  Topic/English/Science based    </a:t>
            </a:r>
          </a:p>
          <a:p>
            <a:r>
              <a:rPr lang="en-GB" dirty="0"/>
              <a:t>Expectation is that each piece should take no longer than 15 – 20 mins  </a:t>
            </a:r>
          </a:p>
          <a:p>
            <a:r>
              <a:rPr lang="en-GB" dirty="0"/>
              <a:t>Plus weekly Phonics</a:t>
            </a:r>
          </a:p>
          <a:p>
            <a:r>
              <a:rPr lang="en-GB" dirty="0"/>
              <a:t>Useful websites – Doodle maths, </a:t>
            </a:r>
            <a:r>
              <a:rPr lang="en-GB" dirty="0" err="1"/>
              <a:t>Letterjoin</a:t>
            </a:r>
            <a:r>
              <a:rPr lang="en-GB" dirty="0"/>
              <a:t>, Little Wandles Letters and Sounds</a:t>
            </a:r>
          </a:p>
        </p:txBody>
      </p:sp>
    </p:spTree>
    <p:extLst>
      <p:ext uri="{BB962C8B-B14F-4D97-AF65-F5344CB8AC3E}">
        <p14:creationId xmlns:p14="http://schemas.microsoft.com/office/powerpoint/2010/main" val="2155135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05196" y="2152268"/>
            <a:ext cx="10515600" cy="4351338"/>
          </a:xfrm>
        </p:spPr>
        <p:txBody>
          <a:bodyPr/>
          <a:lstStyle/>
          <a:p>
            <a:r>
              <a:rPr lang="en-GB" sz="2400" dirty="0"/>
              <a:t>Taught explicitly through our PSHEE and Computing curriculum, plus regular discussion and direct teaching whenever Chromebooks are used</a:t>
            </a:r>
          </a:p>
          <a:p>
            <a:r>
              <a:rPr lang="en-GB" sz="2400" dirty="0"/>
              <a:t>Consider children’s online access</a:t>
            </a:r>
          </a:p>
          <a:p>
            <a:r>
              <a:rPr lang="en-GB" sz="2400" dirty="0"/>
              <a:t>4 Cs: Content, Contact, Conduct and Commerce</a:t>
            </a:r>
          </a:p>
          <a:p>
            <a:r>
              <a:rPr lang="en-GB" sz="2400" dirty="0"/>
              <a:t>Social media: many apps have a minimum age use e.g. WhatsApp is 16 years old.</a:t>
            </a:r>
          </a:p>
          <a:p>
            <a:r>
              <a:rPr lang="en-GB" sz="2400" dirty="0"/>
              <a:t>Check privacy settings and monitor usage</a:t>
            </a:r>
          </a:p>
          <a:p>
            <a:r>
              <a:rPr lang="en-GB" sz="2400" dirty="0"/>
              <a:t>Where are devices stored? Is there unlimited access e.g. in bedrooms?</a:t>
            </a:r>
          </a:p>
          <a:p>
            <a:r>
              <a:rPr lang="en-GB" sz="2400" dirty="0"/>
              <a:t>Speak to school staff if you have concerns or need support</a:t>
            </a:r>
          </a:p>
          <a:p>
            <a:r>
              <a:rPr lang="en-GB" sz="2400" dirty="0">
                <a:solidFill>
                  <a:srgbClr val="FF0000"/>
                </a:solidFill>
              </a:rPr>
              <a:t>We are Smartphone free – children in Y6 may bring a ‘brick’ phone into school</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191847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 </a:t>
            </a:r>
            <a:r>
              <a:rPr lang="en-GB" b="1" dirty="0">
                <a:solidFill>
                  <a:srgbClr val="FF0000"/>
                </a:solidFill>
              </a:rPr>
              <a:t>(this will be sent out in a newsletter)</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7131" y="2028679"/>
            <a:ext cx="10515600" cy="4351338"/>
          </a:xfrm>
        </p:spPr>
        <p:txBody>
          <a:bodyPr/>
          <a:lstStyle/>
          <a:p>
            <a:endParaRPr lang="en-GB" dirty="0"/>
          </a:p>
          <a:p>
            <a:endParaRPr lang="en-GB" dirty="0"/>
          </a:p>
          <a:p>
            <a:endParaRPr lang="en-GB" dirty="0"/>
          </a:p>
          <a:p>
            <a:endParaRPr lang="en-GB" dirty="0"/>
          </a:p>
        </p:txBody>
      </p:sp>
      <p:pic>
        <p:nvPicPr>
          <p:cNvPr id="6" name="Picture 5"/>
          <p:cNvPicPr>
            <a:picLocks noChangeAspect="1"/>
          </p:cNvPicPr>
          <p:nvPr/>
        </p:nvPicPr>
        <p:blipFill rotWithShape="1">
          <a:blip r:embed="rId4"/>
          <a:srcRect b="49337"/>
          <a:stretch/>
        </p:blipFill>
        <p:spPr>
          <a:xfrm>
            <a:off x="978140" y="2198459"/>
            <a:ext cx="9753582" cy="3684183"/>
          </a:xfrm>
          <a:prstGeom prst="rect">
            <a:avLst/>
          </a:prstGeom>
        </p:spPr>
      </p:pic>
    </p:spTree>
    <p:extLst>
      <p:ext uri="{BB962C8B-B14F-4D97-AF65-F5344CB8AC3E}">
        <p14:creationId xmlns:p14="http://schemas.microsoft.com/office/powerpoint/2010/main" val="1557187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Curriculum</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096000" y="2263070"/>
            <a:ext cx="5478889" cy="4351338"/>
          </a:xfrm>
        </p:spPr>
        <p:txBody>
          <a:bodyPr/>
          <a:lstStyle/>
          <a:p>
            <a:r>
              <a:rPr lang="en-GB" dirty="0"/>
              <a:t>Claygate Primary School Website and Google Classroom</a:t>
            </a:r>
          </a:p>
          <a:p>
            <a:r>
              <a:rPr lang="en-GB" dirty="0"/>
              <a:t>RSE is taught in Summer Term: further details are on our website under PSHE: </a:t>
            </a:r>
            <a:r>
              <a:rPr lang="en-GB" dirty="0">
                <a:hlinkClick r:id="rId4"/>
              </a:rPr>
              <a:t>https://www.claygate.surrey.sch.uk/page/?title=PSHE&amp;pid=65</a:t>
            </a:r>
            <a:endParaRPr lang="en-GB" dirty="0"/>
          </a:p>
        </p:txBody>
      </p:sp>
      <p:pic>
        <p:nvPicPr>
          <p:cNvPr id="7" name="Picture 6">
            <a:extLst>
              <a:ext uri="{FF2B5EF4-FFF2-40B4-BE49-F238E27FC236}">
                <a16:creationId xmlns:a16="http://schemas.microsoft.com/office/drawing/2014/main" id="{D441F75E-B508-1036-ADFB-0D5569654535}"/>
              </a:ext>
            </a:extLst>
          </p:cNvPr>
          <p:cNvPicPr>
            <a:picLocks noChangeAspect="1"/>
          </p:cNvPicPr>
          <p:nvPr/>
        </p:nvPicPr>
        <p:blipFill>
          <a:blip r:embed="rId5"/>
          <a:stretch>
            <a:fillRect/>
          </a:stretch>
        </p:blipFill>
        <p:spPr>
          <a:xfrm>
            <a:off x="937954" y="2467544"/>
            <a:ext cx="4686300" cy="2886075"/>
          </a:xfrm>
          <a:prstGeom prst="rect">
            <a:avLst/>
          </a:prstGeom>
        </p:spPr>
      </p:pic>
    </p:spTree>
    <p:extLst>
      <p:ext uri="{BB962C8B-B14F-4D97-AF65-F5344CB8AC3E}">
        <p14:creationId xmlns:p14="http://schemas.microsoft.com/office/powerpoint/2010/main" val="3119883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Reading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89969" y="2158162"/>
            <a:ext cx="10515600" cy="4351338"/>
          </a:xfrm>
        </p:spPr>
        <p:txBody>
          <a:bodyPr>
            <a:normAutofit/>
          </a:bodyPr>
          <a:lstStyle/>
          <a:p>
            <a:r>
              <a:rPr lang="en-GB" dirty="0"/>
              <a:t>Importance of reading AND reading aloud</a:t>
            </a:r>
          </a:p>
          <a:p>
            <a:r>
              <a:rPr lang="en-GB" dirty="0"/>
              <a:t>How to use these books</a:t>
            </a:r>
          </a:p>
          <a:p>
            <a:r>
              <a:rPr lang="en-GB" dirty="0"/>
              <a:t>Please don’t use reading records for messages (Messages should be given to office in person or via email)</a:t>
            </a:r>
          </a:p>
          <a:p>
            <a:r>
              <a:rPr lang="en-GB" dirty="0"/>
              <a:t>School adults record in green pen</a:t>
            </a:r>
          </a:p>
          <a:p>
            <a:r>
              <a:rPr lang="en-GB" dirty="0"/>
              <a:t>Reading expectations</a:t>
            </a:r>
          </a:p>
          <a:p>
            <a:r>
              <a:rPr lang="en-GB" dirty="0"/>
              <a:t>Book of interest from class/school library weekly</a:t>
            </a:r>
          </a:p>
          <a:p>
            <a:r>
              <a:rPr lang="en-GB" dirty="0"/>
              <a:t>All children visit library once weekly</a:t>
            </a:r>
          </a:p>
          <a:p>
            <a:pPr marL="0" indent="0">
              <a:buNone/>
            </a:pPr>
            <a:endParaRPr lang="en-GB" dirty="0"/>
          </a:p>
        </p:txBody>
      </p:sp>
      <p:pic>
        <p:nvPicPr>
          <p:cNvPr id="6" name="Picture 5"/>
          <p:cNvPicPr>
            <a:picLocks noChangeAspect="1"/>
          </p:cNvPicPr>
          <p:nvPr/>
        </p:nvPicPr>
        <p:blipFill>
          <a:blip r:embed="rId4"/>
          <a:stretch>
            <a:fillRect/>
          </a:stretch>
        </p:blipFill>
        <p:spPr>
          <a:xfrm rot="430940">
            <a:off x="9859463" y="202447"/>
            <a:ext cx="2049890" cy="2595181"/>
          </a:xfrm>
          <a:prstGeom prst="rect">
            <a:avLst/>
          </a:prstGeom>
        </p:spPr>
      </p:pic>
    </p:spTree>
    <p:extLst>
      <p:ext uri="{BB962C8B-B14F-4D97-AF65-F5344CB8AC3E}">
        <p14:creationId xmlns:p14="http://schemas.microsoft.com/office/powerpoint/2010/main" val="3415035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Phonics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10000"/>
          </a:bodyPr>
          <a:lstStyle/>
          <a:p>
            <a:pPr>
              <a:spcBef>
                <a:spcPct val="0"/>
              </a:spcBef>
              <a:defRPr/>
            </a:pPr>
            <a:r>
              <a:rPr lang="en-GB" altLang="en-US" sz="2600" dirty="0">
                <a:latin typeface="Calibri" panose="020F0502020204030204" pitchFamily="34" charset="0"/>
              </a:rPr>
              <a:t>Children have a daily discrete phonics session for approximately 20 minutes. We use Little </a:t>
            </a:r>
            <a:r>
              <a:rPr lang="en-GB" altLang="en-US" sz="2600" dirty="0" err="1">
                <a:latin typeface="Calibri" panose="020F0502020204030204" pitchFamily="34" charset="0"/>
              </a:rPr>
              <a:t>Wandle</a:t>
            </a:r>
            <a:r>
              <a:rPr lang="en-GB" altLang="en-US" sz="2600" dirty="0">
                <a:latin typeface="Calibri" panose="020F0502020204030204" pitchFamily="34" charset="0"/>
              </a:rPr>
              <a:t> Letters &amp; Sounds</a:t>
            </a:r>
          </a:p>
          <a:p>
            <a:pPr marL="0" indent="0">
              <a:spcBef>
                <a:spcPct val="0"/>
              </a:spcBef>
              <a:buNone/>
              <a:defRPr/>
            </a:pPr>
            <a:endParaRPr lang="en-GB" altLang="en-US" sz="2600" dirty="0">
              <a:latin typeface="Calibri" panose="020F0502020204030204" pitchFamily="34" charset="0"/>
            </a:endParaRPr>
          </a:p>
          <a:p>
            <a:pPr>
              <a:spcBef>
                <a:spcPct val="0"/>
              </a:spcBef>
              <a:defRPr/>
            </a:pPr>
            <a:r>
              <a:rPr lang="en-GB" altLang="en-US" sz="2600" dirty="0">
                <a:latin typeface="Calibri" panose="020F0502020204030204" pitchFamily="34" charset="0"/>
              </a:rPr>
              <a:t>Children learn all the phonemes and corresponding graphemes for the 40+ sounds. Every phonics lesson includes an element of decoding and encoding</a:t>
            </a:r>
          </a:p>
          <a:p>
            <a:pPr>
              <a:spcBef>
                <a:spcPct val="0"/>
              </a:spcBef>
              <a:defRPr/>
            </a:pPr>
            <a:endParaRPr lang="en-GB" altLang="en-US" sz="2600" dirty="0">
              <a:latin typeface="Calibri" panose="020F0502020204030204" pitchFamily="34" charset="0"/>
            </a:endParaRPr>
          </a:p>
          <a:p>
            <a:pPr>
              <a:spcBef>
                <a:spcPct val="0"/>
              </a:spcBef>
              <a:defRPr/>
            </a:pPr>
            <a:r>
              <a:rPr lang="en-GB" altLang="en-US" sz="2600" dirty="0">
                <a:solidFill>
                  <a:srgbClr val="FF0000"/>
                </a:solidFill>
                <a:latin typeface="Calibri" panose="020F0502020204030204" pitchFamily="34" charset="0"/>
              </a:rPr>
              <a:t>Y1 children take a national phonics screening check in June. Parents will be invited to a meeting to give further information about the check in the Summer Term</a:t>
            </a:r>
          </a:p>
          <a:p>
            <a:pPr lvl="2">
              <a:spcBef>
                <a:spcPct val="0"/>
              </a:spcBef>
              <a:defRPr/>
            </a:pPr>
            <a:r>
              <a:rPr lang="en-GB" sz="2600" dirty="0">
                <a:solidFill>
                  <a:srgbClr val="FF0000"/>
                </a:solidFill>
              </a:rPr>
              <a:t>June 2026</a:t>
            </a:r>
            <a:endParaRPr lang="en-GB" altLang="en-US" sz="3000" dirty="0">
              <a:solidFill>
                <a:srgbClr val="FF0000"/>
              </a:solidFill>
              <a:latin typeface="Calibri" panose="020F0502020204030204" pitchFamily="34" charset="0"/>
            </a:endParaRPr>
          </a:p>
          <a:p>
            <a:pPr marL="0" indent="0">
              <a:spcBef>
                <a:spcPct val="0"/>
              </a:spcBef>
              <a:buNone/>
              <a:defRPr/>
            </a:pPr>
            <a:endParaRPr lang="en-GB" altLang="en-US" sz="2600" dirty="0">
              <a:latin typeface="Calibri" panose="020F0502020204030204" pitchFamily="34" charset="0"/>
            </a:endParaRPr>
          </a:p>
          <a:p>
            <a:pPr>
              <a:spcBef>
                <a:spcPct val="0"/>
              </a:spcBef>
              <a:defRPr/>
            </a:pPr>
            <a:r>
              <a:rPr lang="en-GB" altLang="en-US" sz="2600" dirty="0">
                <a:latin typeface="Calibri" panose="020F0502020204030204" pitchFamily="34" charset="0"/>
              </a:rPr>
              <a:t>Phonic knowledge is assessed half termly using Little </a:t>
            </a:r>
            <a:r>
              <a:rPr lang="en-GB" altLang="en-US" sz="2600" dirty="0" err="1">
                <a:latin typeface="Calibri" panose="020F0502020204030204" pitchFamily="34" charset="0"/>
              </a:rPr>
              <a:t>Wandle</a:t>
            </a:r>
            <a:r>
              <a:rPr lang="en-GB" altLang="en-US" sz="2600" dirty="0">
                <a:latin typeface="Calibri" panose="020F0502020204030204" pitchFamily="34" charset="0"/>
              </a:rPr>
              <a:t> Letters and Sounds assessment resources. Outcomes of these assessments are used to plan additional catch up interventions for those who need it</a:t>
            </a:r>
          </a:p>
          <a:p>
            <a:pPr marL="0" indent="0">
              <a:buNone/>
            </a:pPr>
            <a:endParaRPr lang="en-GB" dirty="0"/>
          </a:p>
        </p:txBody>
      </p:sp>
    </p:spTree>
    <p:extLst>
      <p:ext uri="{BB962C8B-B14F-4D97-AF65-F5344CB8AC3E}">
        <p14:creationId xmlns:p14="http://schemas.microsoft.com/office/powerpoint/2010/main" val="2043343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 Growth </a:t>
            </a:r>
            <a:r>
              <a:rPr lang="en-GB" b="1" dirty="0" err="1"/>
              <a:t>Mindset</a:t>
            </a:r>
            <a:r>
              <a:rPr lang="en-GB" b="1" dirty="0"/>
              <a:t> Approach</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5536540" y="1412847"/>
            <a:ext cx="6527005" cy="4351337"/>
          </a:xfrm>
          <a:prstGeom prst="rect">
            <a:avLst/>
          </a:prstGeom>
        </p:spPr>
      </p:pic>
      <p:sp>
        <p:nvSpPr>
          <p:cNvPr id="7" name="TextBox 6"/>
          <p:cNvSpPr txBox="1"/>
          <p:nvPr/>
        </p:nvSpPr>
        <p:spPr>
          <a:xfrm>
            <a:off x="640080" y="2323782"/>
            <a:ext cx="4979324" cy="3416320"/>
          </a:xfrm>
          <a:prstGeom prst="rect">
            <a:avLst/>
          </a:prstGeom>
          <a:noFill/>
        </p:spPr>
        <p:txBody>
          <a:bodyPr wrap="square" rtlCol="0">
            <a:spAutoFit/>
          </a:bodyPr>
          <a:lstStyle/>
          <a:p>
            <a:r>
              <a:rPr lang="en-GB" dirty="0"/>
              <a:t>What did you do today that surprised you?</a:t>
            </a:r>
          </a:p>
          <a:p>
            <a:endParaRPr lang="en-GB" sz="1200" dirty="0"/>
          </a:p>
          <a:p>
            <a:r>
              <a:rPr lang="en-GB" dirty="0"/>
              <a:t>Did you make any good mistakes today?</a:t>
            </a:r>
          </a:p>
          <a:p>
            <a:endParaRPr lang="en-GB" sz="1200" dirty="0"/>
          </a:p>
          <a:p>
            <a:r>
              <a:rPr lang="en-GB" dirty="0"/>
              <a:t>How did you learn from your mistakes today?</a:t>
            </a:r>
          </a:p>
          <a:p>
            <a:endParaRPr lang="en-GB" sz="1200" dirty="0"/>
          </a:p>
          <a:p>
            <a:r>
              <a:rPr lang="en-GB" dirty="0"/>
              <a:t>What did you do today that made your brain grow?</a:t>
            </a:r>
          </a:p>
          <a:p>
            <a:endParaRPr lang="en-GB" sz="1200" dirty="0"/>
          </a:p>
          <a:p>
            <a:r>
              <a:rPr lang="en-GB" dirty="0"/>
              <a:t>Did you help anyone else to stretch their brain power?</a:t>
            </a:r>
          </a:p>
          <a:p>
            <a:endParaRPr lang="en-GB" sz="1200" dirty="0"/>
          </a:p>
          <a:p>
            <a:r>
              <a:rPr lang="en-GB" dirty="0"/>
              <a:t>What challenges did you enjoy today?</a:t>
            </a:r>
          </a:p>
          <a:p>
            <a:endParaRPr lang="en-GB" sz="1200" dirty="0"/>
          </a:p>
          <a:p>
            <a:r>
              <a:rPr lang="en-GB" dirty="0"/>
              <a:t>We celebrate and talk about ‘Marvellous Mistakes!’</a:t>
            </a:r>
          </a:p>
        </p:txBody>
      </p:sp>
    </p:spTree>
    <p:extLst>
      <p:ext uri="{BB962C8B-B14F-4D97-AF65-F5344CB8AC3E}">
        <p14:creationId xmlns:p14="http://schemas.microsoft.com/office/powerpoint/2010/main" val="3816543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Trips, Workshops and Visitors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6" y="2010952"/>
            <a:ext cx="11453553" cy="4351338"/>
          </a:xfrm>
        </p:spPr>
        <p:txBody>
          <a:bodyPr/>
          <a:lstStyle/>
          <a:p>
            <a:r>
              <a:rPr lang="en-GB" dirty="0"/>
              <a:t>Learning beyond the classroom is so valuable!</a:t>
            </a:r>
          </a:p>
          <a:p>
            <a:r>
              <a:rPr lang="en-GB" dirty="0"/>
              <a:t>Proposed visits for this year: Walk to Claygate Parade – Free</a:t>
            </a:r>
          </a:p>
          <a:p>
            <a:pPr marL="0" indent="0">
              <a:buNone/>
            </a:pPr>
            <a:r>
              <a:rPr lang="en-GB" dirty="0"/>
              <a:t>                                                      Brooklands Museum – </a:t>
            </a:r>
            <a:r>
              <a:rPr lang="en-GB" dirty="0" err="1"/>
              <a:t>approx</a:t>
            </a:r>
            <a:r>
              <a:rPr lang="en-GB" dirty="0"/>
              <a:t>’ £25 per child</a:t>
            </a:r>
          </a:p>
          <a:p>
            <a:pPr marL="0" indent="0">
              <a:buNone/>
            </a:pPr>
            <a:r>
              <a:rPr lang="en-GB" dirty="0"/>
              <a:t>				         Chessington Zoo or </a:t>
            </a:r>
            <a:r>
              <a:rPr lang="en-GB" dirty="0" err="1"/>
              <a:t>Wisley</a:t>
            </a:r>
            <a:r>
              <a:rPr lang="en-GB" dirty="0"/>
              <a:t> Gardens – </a:t>
            </a:r>
            <a:r>
              <a:rPr lang="en-GB" dirty="0" err="1"/>
              <a:t>approx</a:t>
            </a:r>
            <a:r>
              <a:rPr lang="en-GB" dirty="0"/>
              <a:t> 					         £25 per child</a:t>
            </a:r>
          </a:p>
          <a:p>
            <a:pPr marL="0" indent="0">
              <a:buNone/>
            </a:pPr>
            <a:r>
              <a:rPr lang="en-GB" dirty="0"/>
              <a:t>                                                      Caring Hearts Day </a:t>
            </a:r>
            <a:r>
              <a:rPr lang="en-GB" sz="1800" dirty="0"/>
              <a:t>(linked to Florence Nightingale)</a:t>
            </a:r>
          </a:p>
          <a:p>
            <a:pPr marL="0" indent="0">
              <a:buNone/>
            </a:pPr>
            <a:endParaRPr lang="en-GB" sz="1800" dirty="0"/>
          </a:p>
          <a:p>
            <a:r>
              <a:rPr lang="en-GB" dirty="0"/>
              <a:t>Without voluntary donations trip may not be able to go ahead</a:t>
            </a:r>
          </a:p>
          <a:p>
            <a:r>
              <a:rPr lang="en-GB" dirty="0"/>
              <a:t>Dates will be confirmed closer to the time.</a:t>
            </a:r>
          </a:p>
          <a:p>
            <a:pPr marL="0" indent="0">
              <a:buNone/>
            </a:pPr>
            <a:endParaRPr lang="en-GB" dirty="0"/>
          </a:p>
        </p:txBody>
      </p:sp>
    </p:spTree>
    <p:extLst>
      <p:ext uri="{BB962C8B-B14F-4D97-AF65-F5344CB8AC3E}">
        <p14:creationId xmlns:p14="http://schemas.microsoft.com/office/powerpoint/2010/main" val="2008988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Assessment</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266862"/>
            <a:ext cx="10515600" cy="4351338"/>
          </a:xfrm>
        </p:spPr>
        <p:txBody>
          <a:bodyPr>
            <a:normAutofit/>
          </a:bodyPr>
          <a:lstStyle/>
          <a:p>
            <a:r>
              <a:rPr lang="en-GB" dirty="0"/>
              <a:t>Assessment is ongoing</a:t>
            </a:r>
          </a:p>
          <a:p>
            <a:r>
              <a:rPr lang="en-GB" dirty="0"/>
              <a:t>We use evidence from work in class and tests to make assessment judgments</a:t>
            </a:r>
          </a:p>
          <a:p>
            <a:r>
              <a:rPr lang="en-GB" dirty="0"/>
              <a:t>Parent consultations take place in November and March</a:t>
            </a:r>
          </a:p>
          <a:p>
            <a:r>
              <a:rPr lang="en-GB" dirty="0"/>
              <a:t>Main written report is shared in March</a:t>
            </a:r>
          </a:p>
          <a:p>
            <a:r>
              <a:rPr lang="en-GB" dirty="0"/>
              <a:t>Final summary report is shared in July</a:t>
            </a:r>
          </a:p>
          <a:p>
            <a:r>
              <a:rPr lang="en-GB" dirty="0"/>
              <a:t>Parent pop ins gives your child an opportunity to share their successes each half term</a:t>
            </a:r>
          </a:p>
        </p:txBody>
      </p:sp>
    </p:spTree>
    <p:extLst>
      <p:ext uri="{BB962C8B-B14F-4D97-AF65-F5344CB8AC3E}">
        <p14:creationId xmlns:p14="http://schemas.microsoft.com/office/powerpoint/2010/main" val="1895927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Communication</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340601" y="2323782"/>
            <a:ext cx="10515600" cy="4351338"/>
          </a:xfrm>
        </p:spPr>
        <p:txBody>
          <a:bodyPr>
            <a:normAutofit/>
          </a:bodyPr>
          <a:lstStyle/>
          <a:p>
            <a:r>
              <a:rPr lang="en-GB" dirty="0"/>
              <a:t>Weekly newsletter, Twitter, Instagram and Website </a:t>
            </a:r>
          </a:p>
          <a:p>
            <a:r>
              <a:rPr lang="en-GB" dirty="0" err="1"/>
              <a:t>Parentmail</a:t>
            </a:r>
            <a:r>
              <a:rPr lang="en-GB" dirty="0"/>
              <a:t> is used to share important information</a:t>
            </a:r>
          </a:p>
          <a:p>
            <a:r>
              <a:rPr lang="en-GB" dirty="0">
                <a:hlinkClick r:id="rId4"/>
              </a:rPr>
              <a:t>office@claygate.surrey.sch.uk</a:t>
            </a:r>
            <a:r>
              <a:rPr lang="en-GB" dirty="0"/>
              <a:t> should be used for the majority of enquiries and communication needs (Tel 01372 465 348)</a:t>
            </a:r>
          </a:p>
          <a:p>
            <a:r>
              <a:rPr lang="en-GB" dirty="0"/>
              <a:t>If you have any concerns, please first talk to your child’s teacher</a:t>
            </a:r>
          </a:p>
          <a:p>
            <a:r>
              <a:rPr lang="en-GB" dirty="0"/>
              <a:t>Please remember Mrs Cunningham and Mrs Ali are available on the gate daily </a:t>
            </a:r>
          </a:p>
          <a:p>
            <a:endParaRPr lang="en-GB" dirty="0"/>
          </a:p>
        </p:txBody>
      </p:sp>
    </p:spTree>
    <p:extLst>
      <p:ext uri="{BB962C8B-B14F-4D97-AF65-F5344CB8AC3E}">
        <p14:creationId xmlns:p14="http://schemas.microsoft.com/office/powerpoint/2010/main" val="10232667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Safeguarding at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a:bodyPr>
          <a:lstStyle/>
          <a:p>
            <a:pPr marL="0" indent="0">
              <a:buNone/>
            </a:pPr>
            <a:r>
              <a:rPr lang="en-GB" dirty="0"/>
              <a:t>We have a team of 4 DSLs:</a:t>
            </a:r>
          </a:p>
          <a:p>
            <a:r>
              <a:rPr lang="en-GB" dirty="0"/>
              <a:t>Hilary Ali – Designated Safeguarding Lead</a:t>
            </a:r>
          </a:p>
          <a:p>
            <a:r>
              <a:rPr lang="en-GB" dirty="0"/>
              <a:t>Sandra Cunningham DDSL</a:t>
            </a:r>
          </a:p>
          <a:p>
            <a:r>
              <a:rPr lang="en-GB" dirty="0"/>
              <a:t>Marita </a:t>
            </a:r>
            <a:r>
              <a:rPr lang="en-GB" dirty="0" err="1"/>
              <a:t>Cunniffe</a:t>
            </a:r>
            <a:r>
              <a:rPr lang="en-GB" dirty="0"/>
              <a:t> DDSL</a:t>
            </a:r>
          </a:p>
          <a:p>
            <a:r>
              <a:rPr lang="en-GB" dirty="0"/>
              <a:t>Susan Minter DDSL</a:t>
            </a:r>
          </a:p>
          <a:p>
            <a:endParaRPr lang="en-GB" dirty="0"/>
          </a:p>
          <a:p>
            <a:pPr marL="0" indent="0">
              <a:buNone/>
            </a:pPr>
            <a:r>
              <a:rPr lang="en-GB" dirty="0"/>
              <a:t>If you have a safeguarding concern, please speak to a member of the DSL team or email on dsl@Claygate.surrey.sch.uk. Further information can be found under ‘Safeguarding’ on our website</a:t>
            </a:r>
          </a:p>
          <a:p>
            <a:endParaRPr lang="en-GB" dirty="0"/>
          </a:p>
        </p:txBody>
      </p:sp>
    </p:spTree>
    <p:extLst>
      <p:ext uri="{BB962C8B-B14F-4D97-AF65-F5344CB8AC3E}">
        <p14:creationId xmlns:p14="http://schemas.microsoft.com/office/powerpoint/2010/main" val="3524900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Volunteers &amp; Parents Association (CPSPA)</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72630" y="2224597"/>
            <a:ext cx="10515600" cy="4351338"/>
          </a:xfrm>
        </p:spPr>
        <p:txBody>
          <a:bodyPr>
            <a:normAutofit/>
          </a:bodyPr>
          <a:lstStyle/>
          <a:p>
            <a:r>
              <a:rPr lang="en-GB" dirty="0"/>
              <a:t>We have a small dedicated, trained team of volunteers. If you are interested in this role, please email Mrs Ali</a:t>
            </a:r>
          </a:p>
          <a:p>
            <a:r>
              <a:rPr lang="en-GB" dirty="0"/>
              <a:t>All parents and carers are automatically members of Claygate Primary School Parents Association </a:t>
            </a:r>
          </a:p>
          <a:p>
            <a:r>
              <a:rPr lang="en-GB" dirty="0"/>
              <a:t>Class reps organise cake sales and stalls at various events. Your class reps are:</a:t>
            </a:r>
            <a:endParaRPr lang="en-GB" dirty="0">
              <a:solidFill>
                <a:srgbClr val="FF0000"/>
              </a:solidFill>
            </a:endParaRPr>
          </a:p>
          <a:p>
            <a:r>
              <a:rPr lang="en-GB" dirty="0">
                <a:solidFill>
                  <a:srgbClr val="FF0000"/>
                </a:solidFill>
              </a:rPr>
              <a:t>Oak Class – Henry Le’s mum (Naomi) and George’s mum (Karen)</a:t>
            </a:r>
          </a:p>
          <a:p>
            <a:r>
              <a:rPr lang="en-GB" dirty="0">
                <a:solidFill>
                  <a:srgbClr val="FF0000"/>
                </a:solidFill>
              </a:rPr>
              <a:t>Alder Class – Savannah’s mum (Amanda) and Roisin’s </a:t>
            </a:r>
            <a:r>
              <a:rPr lang="en-GB">
                <a:solidFill>
                  <a:srgbClr val="FF0000"/>
                </a:solidFill>
              </a:rPr>
              <a:t>mum (Mary)</a:t>
            </a:r>
            <a:endParaRPr lang="en-GB" dirty="0">
              <a:solidFill>
                <a:srgbClr val="FF0000"/>
              </a:solidFill>
            </a:endParaRPr>
          </a:p>
        </p:txBody>
      </p:sp>
    </p:spTree>
    <p:extLst>
      <p:ext uri="{BB962C8B-B14F-4D97-AF65-F5344CB8AC3E}">
        <p14:creationId xmlns:p14="http://schemas.microsoft.com/office/powerpoint/2010/main" val="1554881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Friends of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Friends Of Claygate Primary School: Voluntary donations (and even better with gift aid) helps us to keep CPS fully equipped and running</a:t>
            </a:r>
          </a:p>
          <a:p>
            <a:r>
              <a:rPr lang="en-GB" dirty="0"/>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p>
          <a:p>
            <a:r>
              <a:rPr lang="en-GB" dirty="0"/>
              <a:t>Here is the link to access the donation form: </a:t>
            </a:r>
            <a:r>
              <a:rPr lang="en-GB" cap="all" dirty="0">
                <a:hlinkClick r:id="rId4"/>
              </a:rPr>
              <a:t>HTTPS://CAFDONATE.CAFONLINE.ORG/20959</a:t>
            </a:r>
            <a:endParaRPr lang="en-GB" dirty="0"/>
          </a:p>
        </p:txBody>
      </p:sp>
      <p:pic>
        <p:nvPicPr>
          <p:cNvPr id="6" name="Picture 5"/>
          <p:cNvPicPr>
            <a:picLocks noChangeAspect="1"/>
          </p:cNvPicPr>
          <p:nvPr/>
        </p:nvPicPr>
        <p:blipFill>
          <a:blip r:embed="rId5"/>
          <a:stretch>
            <a:fillRect/>
          </a:stretch>
        </p:blipFill>
        <p:spPr>
          <a:xfrm>
            <a:off x="10391628" y="187989"/>
            <a:ext cx="1671917" cy="1640812"/>
          </a:xfrm>
          <a:prstGeom prst="rect">
            <a:avLst/>
          </a:prstGeom>
        </p:spPr>
      </p:pic>
    </p:spTree>
    <p:extLst>
      <p:ext uri="{BB962C8B-B14F-4D97-AF65-F5344CB8AC3E}">
        <p14:creationId xmlns:p14="http://schemas.microsoft.com/office/powerpoint/2010/main" val="579163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1105</TotalTime>
  <Words>1416</Words>
  <Application>Microsoft Office PowerPoint</Application>
  <PresentationFormat>Widescreen</PresentationFormat>
  <Paragraphs>153</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Welcome to Year 1 Curriculum Evening September 2025</vt:lpstr>
      <vt:lpstr>Meet the Team</vt:lpstr>
      <vt:lpstr>Meet the Senior Leadership Team</vt:lpstr>
      <vt:lpstr>Our CPS Values</vt:lpstr>
      <vt:lpstr>Our Expectations</vt:lpstr>
      <vt:lpstr>Attendance and Punctuality</vt:lpstr>
      <vt:lpstr>Attendance and Punctuality</vt:lpstr>
      <vt:lpstr>Attendance Protocol</vt:lpstr>
      <vt:lpstr>PowerPoint Presentation</vt:lpstr>
      <vt:lpstr>Timetable</vt:lpstr>
      <vt:lpstr>Home Learning</vt:lpstr>
      <vt:lpstr>Online Safety</vt:lpstr>
      <vt:lpstr>Online Safety (this will be sent out in a newsletter)</vt:lpstr>
      <vt:lpstr>Curriculum</vt:lpstr>
      <vt:lpstr>Reading</vt:lpstr>
      <vt:lpstr>Phonics</vt:lpstr>
      <vt:lpstr>A Growth Mindset Approach</vt:lpstr>
      <vt:lpstr>Trips, Workshops and Visitors</vt:lpstr>
      <vt:lpstr>Assessment</vt:lpstr>
      <vt:lpstr>Communication</vt:lpstr>
      <vt:lpstr>Safeguarding at CPS</vt:lpstr>
      <vt:lpstr>Volunteers &amp; Parents Association (CPSPA)</vt:lpstr>
      <vt:lpstr>Friends of CPS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Xanthe Duffell</cp:lastModifiedBy>
  <cp:revision>50</cp:revision>
  <dcterms:created xsi:type="dcterms:W3CDTF">2019-09-10T10:25:04Z</dcterms:created>
  <dcterms:modified xsi:type="dcterms:W3CDTF">2025-09-30T14:33:04Z</dcterms:modified>
</cp:coreProperties>
</file>