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62" r:id="rId3"/>
    <p:sldId id="277" r:id="rId4"/>
    <p:sldId id="263" r:id="rId5"/>
    <p:sldId id="264" r:id="rId6"/>
    <p:sldId id="282" r:id="rId7"/>
    <p:sldId id="288" r:id="rId8"/>
    <p:sldId id="283" r:id="rId9"/>
    <p:sldId id="285" r:id="rId10"/>
    <p:sldId id="270" r:id="rId11"/>
    <p:sldId id="265" r:id="rId12"/>
    <p:sldId id="280" r:id="rId13"/>
    <p:sldId id="289" r:id="rId14"/>
    <p:sldId id="287" r:id="rId15"/>
    <p:sldId id="266" r:id="rId16"/>
    <p:sldId id="275" r:id="rId17"/>
    <p:sldId id="269" r:id="rId18"/>
    <p:sldId id="279" r:id="rId19"/>
    <p:sldId id="271" r:id="rId20"/>
    <p:sldId id="281" r:id="rId21"/>
    <p:sldId id="272" r:id="rId22"/>
    <p:sldId id="284"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63070" autoAdjust="0"/>
  </p:normalViewPr>
  <p:slideViewPr>
    <p:cSldViewPr snapToGrid="0">
      <p:cViewPr varScale="1">
        <p:scale>
          <a:sx n="70" d="100"/>
          <a:sy n="70" d="100"/>
        </p:scale>
        <p:origin x="2094"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5E4479-7288-462D-B0E1-9EBD34008C42}" type="datetimeFigureOut">
              <a:rPr lang="en-GB" smtClean="0"/>
              <a:t>11/09/2026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2A13AD6-82FF-42F8-B41C-4CF5EB878E6D}" type="slidenum">
              <a:rPr lang="en-GB" smtClean="0"/>
              <a:t>‹#›</a:t>
            </a:fld>
            <a:endParaRPr lang="en-GB"/>
          </a:p>
        </p:txBody>
      </p:sp>
    </p:spTree>
    <p:extLst>
      <p:ext uri="{BB962C8B-B14F-4D97-AF65-F5344CB8AC3E}">
        <p14:creationId xmlns:p14="http://schemas.microsoft.com/office/powerpoint/2010/main" val="25625403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Don’t have to wear mufti. If it falls on weekend</a:t>
            </a:r>
          </a:p>
        </p:txBody>
      </p:sp>
      <p:sp>
        <p:nvSpPr>
          <p:cNvPr id="4" name="Slide Number Placeholder 3"/>
          <p:cNvSpPr>
            <a:spLocks noGrp="1"/>
          </p:cNvSpPr>
          <p:nvPr>
            <p:ph type="sldNum" sz="quarter" idx="5"/>
          </p:nvPr>
        </p:nvSpPr>
        <p:spPr/>
        <p:txBody>
          <a:bodyPr/>
          <a:lstStyle/>
          <a:p>
            <a:fld id="{02A13AD6-82FF-42F8-B41C-4CF5EB878E6D}" type="slidenum">
              <a:rPr lang="en-GB" smtClean="0"/>
              <a:t>5</a:t>
            </a:fld>
            <a:endParaRPr lang="en-GB"/>
          </a:p>
        </p:txBody>
      </p:sp>
    </p:spTree>
    <p:extLst>
      <p:ext uri="{BB962C8B-B14F-4D97-AF65-F5344CB8AC3E}">
        <p14:creationId xmlns:p14="http://schemas.microsoft.com/office/powerpoint/2010/main" val="21573231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(please say this could include giving feedback on previous lesson so misconceptions are addressed)</a:t>
            </a:r>
          </a:p>
          <a:p>
            <a:endParaRPr lang="en-GB" dirty="0"/>
          </a:p>
        </p:txBody>
      </p:sp>
      <p:sp>
        <p:nvSpPr>
          <p:cNvPr id="4" name="Slide Number Placeholder 3"/>
          <p:cNvSpPr>
            <a:spLocks noGrp="1"/>
          </p:cNvSpPr>
          <p:nvPr>
            <p:ph type="sldNum" sz="quarter" idx="10"/>
          </p:nvPr>
        </p:nvSpPr>
        <p:spPr/>
        <p:txBody>
          <a:bodyPr/>
          <a:lstStyle/>
          <a:p>
            <a:fld id="{02A13AD6-82FF-42F8-B41C-4CF5EB878E6D}" type="slidenum">
              <a:rPr lang="en-GB" smtClean="0"/>
              <a:t>6</a:t>
            </a:fld>
            <a:endParaRPr lang="en-GB"/>
          </a:p>
        </p:txBody>
      </p:sp>
    </p:spTree>
    <p:extLst>
      <p:ext uri="{BB962C8B-B14F-4D97-AF65-F5344CB8AC3E}">
        <p14:creationId xmlns:p14="http://schemas.microsoft.com/office/powerpoint/2010/main" val="42239942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Timetables are sent via </a:t>
            </a:r>
            <a:r>
              <a:rPr lang="en-GB" dirty="0" err="1"/>
              <a:t>Parentmail</a:t>
            </a:r>
            <a:r>
              <a:rPr lang="en-GB" dirty="0"/>
              <a:t>. If unsure email the school office. Sometimes timetable changes are sent via class reps.</a:t>
            </a:r>
          </a:p>
        </p:txBody>
      </p:sp>
      <p:sp>
        <p:nvSpPr>
          <p:cNvPr id="4" name="Slide Number Placeholder 3"/>
          <p:cNvSpPr>
            <a:spLocks noGrp="1"/>
          </p:cNvSpPr>
          <p:nvPr>
            <p:ph type="sldNum" sz="quarter" idx="5"/>
          </p:nvPr>
        </p:nvSpPr>
        <p:spPr/>
        <p:txBody>
          <a:bodyPr/>
          <a:lstStyle/>
          <a:p>
            <a:fld id="{02A13AD6-82FF-42F8-B41C-4CF5EB878E6D}" type="slidenum">
              <a:rPr lang="en-GB" smtClean="0"/>
              <a:t>10</a:t>
            </a:fld>
            <a:endParaRPr lang="en-GB"/>
          </a:p>
        </p:txBody>
      </p:sp>
    </p:spTree>
    <p:extLst>
      <p:ext uri="{BB962C8B-B14F-4D97-AF65-F5344CB8AC3E}">
        <p14:creationId xmlns:p14="http://schemas.microsoft.com/office/powerpoint/2010/main" val="12657822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Links to websites can be found on Google Classroom</a:t>
            </a:r>
          </a:p>
          <a:p>
            <a:r>
              <a:rPr lang="en-GB" dirty="0"/>
              <a:t>Children may complete AR quizzes at home if they wish</a:t>
            </a:r>
          </a:p>
        </p:txBody>
      </p:sp>
      <p:sp>
        <p:nvSpPr>
          <p:cNvPr id="4" name="Slide Number Placeholder 3"/>
          <p:cNvSpPr>
            <a:spLocks noGrp="1"/>
          </p:cNvSpPr>
          <p:nvPr>
            <p:ph type="sldNum" sz="quarter" idx="5"/>
          </p:nvPr>
        </p:nvSpPr>
        <p:spPr/>
        <p:txBody>
          <a:bodyPr/>
          <a:lstStyle/>
          <a:p>
            <a:fld id="{02A13AD6-82FF-42F8-B41C-4CF5EB878E6D}" type="slidenum">
              <a:rPr lang="en-GB" smtClean="0"/>
              <a:t>11</a:t>
            </a:fld>
            <a:endParaRPr lang="en-GB"/>
          </a:p>
        </p:txBody>
      </p:sp>
    </p:spTree>
    <p:extLst>
      <p:ext uri="{BB962C8B-B14F-4D97-AF65-F5344CB8AC3E}">
        <p14:creationId xmlns:p14="http://schemas.microsoft.com/office/powerpoint/2010/main" val="26137089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All children sign an acceptable agreement policy</a:t>
            </a:r>
          </a:p>
          <a:p>
            <a:r>
              <a:rPr lang="en-GB" dirty="0"/>
              <a:t>Watches that access the internet, take photos, etc are not permitted</a:t>
            </a:r>
          </a:p>
        </p:txBody>
      </p:sp>
      <p:sp>
        <p:nvSpPr>
          <p:cNvPr id="4" name="Slide Number Placeholder 3"/>
          <p:cNvSpPr>
            <a:spLocks noGrp="1"/>
          </p:cNvSpPr>
          <p:nvPr>
            <p:ph type="sldNum" sz="quarter" idx="5"/>
          </p:nvPr>
        </p:nvSpPr>
        <p:spPr/>
        <p:txBody>
          <a:bodyPr/>
          <a:lstStyle/>
          <a:p>
            <a:fld id="{02A13AD6-82FF-42F8-B41C-4CF5EB878E6D}" type="slidenum">
              <a:rPr lang="en-GB" smtClean="0"/>
              <a:t>12</a:t>
            </a:fld>
            <a:endParaRPr lang="en-GB"/>
          </a:p>
        </p:txBody>
      </p:sp>
    </p:spTree>
    <p:extLst>
      <p:ext uri="{BB962C8B-B14F-4D97-AF65-F5344CB8AC3E}">
        <p14:creationId xmlns:p14="http://schemas.microsoft.com/office/powerpoint/2010/main" val="2585500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may not be up to date so please do check.  Be aware that a new government ban will raise the age limit to </a:t>
            </a:r>
            <a:r>
              <a:rPr lang="en-GB" b="0" u="none" strike="noStrike" dirty="0">
                <a:effectLst/>
                <a:latin typeface="Google Sans"/>
              </a:rPr>
              <a:t>16 years old for some of these apps.</a:t>
            </a:r>
            <a:r>
              <a:rPr lang="en-GB" dirty="0"/>
              <a:t> Current Age restrictions for a variety of Apps will be sent out via the newsletter. </a:t>
            </a:r>
          </a:p>
        </p:txBody>
      </p:sp>
      <p:sp>
        <p:nvSpPr>
          <p:cNvPr id="4" name="Slide Number Placeholder 3"/>
          <p:cNvSpPr>
            <a:spLocks noGrp="1"/>
          </p:cNvSpPr>
          <p:nvPr>
            <p:ph type="sldNum" sz="quarter" idx="5"/>
          </p:nvPr>
        </p:nvSpPr>
        <p:spPr/>
        <p:txBody>
          <a:bodyPr/>
          <a:lstStyle/>
          <a:p>
            <a:fld id="{02A13AD6-82FF-42F8-B41C-4CF5EB878E6D}" type="slidenum">
              <a:rPr lang="en-GB" smtClean="0"/>
              <a:t>13</a:t>
            </a:fld>
            <a:endParaRPr lang="en-GB"/>
          </a:p>
        </p:txBody>
      </p:sp>
    </p:spTree>
    <p:extLst>
      <p:ext uri="{BB962C8B-B14F-4D97-AF65-F5344CB8AC3E}">
        <p14:creationId xmlns:p14="http://schemas.microsoft.com/office/powerpoint/2010/main" val="18781402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A13AD6-82FF-42F8-B41C-4CF5EB878E6D}" type="slidenum">
              <a:rPr lang="en-GB" smtClean="0"/>
              <a:t>14</a:t>
            </a:fld>
            <a:endParaRPr lang="en-GB"/>
          </a:p>
        </p:txBody>
      </p:sp>
    </p:spTree>
    <p:extLst>
      <p:ext uri="{BB962C8B-B14F-4D97-AF65-F5344CB8AC3E}">
        <p14:creationId xmlns:p14="http://schemas.microsoft.com/office/powerpoint/2010/main" val="7402467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Without voluntary donations trip may not be able to go ahead</a:t>
            </a:r>
            <a:endParaRPr lang="en-GB" dirty="0"/>
          </a:p>
        </p:txBody>
      </p:sp>
      <p:sp>
        <p:nvSpPr>
          <p:cNvPr id="4" name="Slide Number Placeholder 3"/>
          <p:cNvSpPr>
            <a:spLocks noGrp="1"/>
          </p:cNvSpPr>
          <p:nvPr>
            <p:ph type="sldNum" sz="quarter" idx="5"/>
          </p:nvPr>
        </p:nvSpPr>
        <p:spPr/>
        <p:txBody>
          <a:bodyPr/>
          <a:lstStyle/>
          <a:p>
            <a:fld id="{02A13AD6-82FF-42F8-B41C-4CF5EB878E6D}" type="slidenum">
              <a:rPr lang="en-GB" smtClean="0"/>
              <a:t>17</a:t>
            </a:fld>
            <a:endParaRPr lang="en-GB"/>
          </a:p>
        </p:txBody>
      </p:sp>
    </p:spTree>
    <p:extLst>
      <p:ext uri="{BB962C8B-B14F-4D97-AF65-F5344CB8AC3E}">
        <p14:creationId xmlns:p14="http://schemas.microsoft.com/office/powerpoint/2010/main" val="40140724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Children will have learnt 2s, 5s and 10s, in Year 3 we teach the 3, 4 and 8 times tables – up to 12 times</a:t>
            </a:r>
          </a:p>
          <a:p>
            <a:r>
              <a:rPr lang="en-GB" dirty="0"/>
              <a:t>In year 4 the children will take a Multiplication Times Table Check</a:t>
            </a:r>
          </a:p>
          <a:p>
            <a:r>
              <a:rPr lang="en-GB" dirty="0"/>
              <a:t>We will often use assessments to inform our teaching and will adapt our questioning and slides (EMW) to recap learning as needed. </a:t>
            </a:r>
          </a:p>
        </p:txBody>
      </p:sp>
      <p:sp>
        <p:nvSpPr>
          <p:cNvPr id="4" name="Slide Number Placeholder 3"/>
          <p:cNvSpPr>
            <a:spLocks noGrp="1"/>
          </p:cNvSpPr>
          <p:nvPr>
            <p:ph type="sldNum" sz="quarter" idx="5"/>
          </p:nvPr>
        </p:nvSpPr>
        <p:spPr/>
        <p:txBody>
          <a:bodyPr/>
          <a:lstStyle/>
          <a:p>
            <a:fld id="{02A13AD6-82FF-42F8-B41C-4CF5EB878E6D}" type="slidenum">
              <a:rPr lang="en-GB" smtClean="0"/>
              <a:t>18</a:t>
            </a:fld>
            <a:endParaRPr lang="en-GB"/>
          </a:p>
        </p:txBody>
      </p:sp>
    </p:spTree>
    <p:extLst>
      <p:ext uri="{BB962C8B-B14F-4D97-AF65-F5344CB8AC3E}">
        <p14:creationId xmlns:p14="http://schemas.microsoft.com/office/powerpoint/2010/main" val="26052715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buFont typeface="+mj-lt"/>
              <a:buAutoNum type="arabicPeriod"/>
            </a:pPr>
            <a:r>
              <a:rPr lang="en-GB" sz="1200" dirty="0">
                <a:solidFill>
                  <a:srgbClr val="000000"/>
                </a:solidFill>
                <a:effectLst/>
                <a:latin typeface="Aptos" panose="020B0004020202020204" pitchFamily="34" charset="0"/>
              </a:rPr>
              <a:t>We are moving our social media from X to Instagram. The school has used X for the last few years as our social media account. This is just another way of doing that.</a:t>
            </a:r>
          </a:p>
          <a:p>
            <a:pPr fontAlgn="base">
              <a:buFont typeface="+mj-lt"/>
              <a:buAutoNum type="arabicPeriod"/>
            </a:pPr>
            <a:r>
              <a:rPr lang="en-GB" sz="1200" dirty="0">
                <a:solidFill>
                  <a:srgbClr val="000000"/>
                </a:solidFill>
                <a:effectLst/>
                <a:latin typeface="Aptos" panose="020B0004020202020204" pitchFamily="34" charset="0"/>
              </a:rPr>
              <a:t>If anyone does not want their child on social media, just contact the office to let us know and we will ensure they are not.</a:t>
            </a:r>
          </a:p>
          <a:p>
            <a:pPr fontAlgn="base">
              <a:buFont typeface="+mj-lt"/>
              <a:buAutoNum type="arabicPeriod"/>
            </a:pPr>
            <a:r>
              <a:rPr lang="en-GB" sz="1200" dirty="0">
                <a:solidFill>
                  <a:srgbClr val="000000"/>
                </a:solidFill>
                <a:effectLst/>
                <a:latin typeface="Aptos" panose="020B0004020202020204" pitchFamily="34" charset="0"/>
              </a:rPr>
              <a:t>Core messages and important information will not be posted on Instagram. They will come from the office and newsletters.</a:t>
            </a:r>
            <a:br>
              <a:rPr lang="en-GB" sz="1800" dirty="0">
                <a:solidFill>
                  <a:srgbClr val="000000"/>
                </a:solidFill>
                <a:effectLst/>
                <a:latin typeface="Aptos" panose="020B0004020202020204" pitchFamily="34" charset="0"/>
              </a:rPr>
            </a:br>
            <a:endParaRPr lang="en-GB" sz="1800" dirty="0">
              <a:solidFill>
                <a:srgbClr val="000000"/>
              </a:solidFill>
              <a:effectLst/>
              <a:latin typeface="Aptos" panose="020B0004020202020204" pitchFamily="34" charset="0"/>
            </a:endParaRPr>
          </a:p>
          <a:p>
            <a:pPr fontAlgn="base">
              <a:buFont typeface="+mj-lt"/>
              <a:buNone/>
            </a:pPr>
            <a:r>
              <a:rPr lang="en-GB" sz="1800" dirty="0">
                <a:solidFill>
                  <a:srgbClr val="000000"/>
                </a:solidFill>
                <a:effectLst/>
                <a:latin typeface="Aptos" panose="020B0004020202020204" pitchFamily="34" charset="0"/>
              </a:rPr>
              <a:t>If you wish for us to view the message sent to the office, feel free to copy us in. However, we should not be receiving direct emails. </a:t>
            </a:r>
            <a:endParaRPr lang="en-GB" dirty="0"/>
          </a:p>
        </p:txBody>
      </p:sp>
      <p:sp>
        <p:nvSpPr>
          <p:cNvPr id="4" name="Slide Number Placeholder 3"/>
          <p:cNvSpPr>
            <a:spLocks noGrp="1"/>
          </p:cNvSpPr>
          <p:nvPr>
            <p:ph type="sldNum" sz="quarter" idx="5"/>
          </p:nvPr>
        </p:nvSpPr>
        <p:spPr/>
        <p:txBody>
          <a:bodyPr/>
          <a:lstStyle/>
          <a:p>
            <a:fld id="{02A13AD6-82FF-42F8-B41C-4CF5EB878E6D}" type="slidenum">
              <a:rPr lang="en-GB" smtClean="0"/>
              <a:t>19</a:t>
            </a:fld>
            <a:endParaRPr lang="en-GB"/>
          </a:p>
        </p:txBody>
      </p:sp>
    </p:spTree>
    <p:extLst>
      <p:ext uri="{BB962C8B-B14F-4D97-AF65-F5344CB8AC3E}">
        <p14:creationId xmlns:p14="http://schemas.microsoft.com/office/powerpoint/2010/main" val="19390241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FD24B68-CB62-47A2-B280-BAB3EF0CB993}"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25435742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FD24B68-CB62-47A2-B280-BAB3EF0CB993}"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2047730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FD24B68-CB62-47A2-B280-BAB3EF0CB993}"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35622494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FD24B68-CB62-47A2-B280-BAB3EF0CB993}" type="datetimeFigureOut">
              <a:rPr lang="en-GB" smtClean="0"/>
              <a:t>11/09/2026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1366198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FD24B68-CB62-47A2-B280-BAB3EF0CB993}" type="datetimeFigureOut">
              <a:rPr lang="en-GB" smtClean="0"/>
              <a:t>11/09/2026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23522082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FD24B68-CB62-47A2-B280-BAB3EF0CB993}" type="datetimeFigureOut">
              <a:rPr lang="en-GB" smtClean="0"/>
              <a:t>11/09/2026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5885838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D24B68-CB62-47A2-B280-BAB3EF0CB993}" type="datetimeFigureOut">
              <a:rPr lang="en-GB" smtClean="0"/>
              <a:t>11/09/2026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1197287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FD24B68-CB62-47A2-B280-BAB3EF0CB993}" type="datetimeFigureOut">
              <a:rPr lang="en-GB" smtClean="0"/>
              <a:t>11/09/2026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613712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FD24B68-CB62-47A2-B280-BAB3EF0CB993}" type="datetimeFigureOut">
              <a:rPr lang="en-GB" smtClean="0"/>
              <a:t>11/09/2026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7853544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FD24B68-CB62-47A2-B280-BAB3EF0CB993}"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1350561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FD24B68-CB62-47A2-B280-BAB3EF0CB993}"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17638678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D24B68-CB62-47A2-B280-BAB3EF0CB993}" type="datetimeFigureOut">
              <a:rPr lang="en-GB" smtClean="0"/>
              <a:t>11/09/2026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088F9C-94FF-4717-B08F-95874C8C641D}" type="slidenum">
              <a:rPr lang="en-GB" smtClean="0"/>
              <a:t>‹#›</a:t>
            </a:fld>
            <a:endParaRPr lang="en-GB"/>
          </a:p>
        </p:txBody>
      </p:sp>
    </p:spTree>
    <p:extLst>
      <p:ext uri="{BB962C8B-B14F-4D97-AF65-F5344CB8AC3E}">
        <p14:creationId xmlns:p14="http://schemas.microsoft.com/office/powerpoint/2010/main" val="38863375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hyperlink" Target="https://www.claygate.surrey.sch.uk/page/?title=PSHE&amp;pid=65"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hyperlink" Target="mailto:office@claygate.surrey.sch.uk" TargetMode="Externa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hyperlink" Target="https://cafdonate.cafonline.org/20959"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864088"/>
            <a:ext cx="9144000" cy="2387600"/>
          </a:xfrm>
        </p:spPr>
        <p:txBody>
          <a:bodyPr>
            <a:normAutofit fontScale="90000"/>
          </a:bodyPr>
          <a:lstStyle/>
          <a:p>
            <a:r>
              <a:rPr lang="en-GB" dirty="0"/>
              <a:t>Welcome to Year 3 Curriculum Evening</a:t>
            </a:r>
            <a:br>
              <a:rPr lang="en-GB" dirty="0"/>
            </a:br>
            <a:r>
              <a:rPr lang="en-GB" dirty="0"/>
              <a:t>September 2026</a:t>
            </a:r>
          </a:p>
        </p:txBody>
      </p:sp>
      <p:pic>
        <p:nvPicPr>
          <p:cNvPr id="4" name="Picture 3"/>
          <p:cNvPicPr>
            <a:picLocks noChangeAspect="1"/>
          </p:cNvPicPr>
          <p:nvPr/>
        </p:nvPicPr>
        <p:blipFill>
          <a:blip r:embed="rId2"/>
          <a:stretch>
            <a:fillRect/>
          </a:stretch>
        </p:blipFill>
        <p:spPr>
          <a:xfrm>
            <a:off x="9272455" y="5968510"/>
            <a:ext cx="2658086" cy="640135"/>
          </a:xfrm>
          <a:prstGeom prst="rect">
            <a:avLst/>
          </a:prstGeom>
        </p:spPr>
      </p:pic>
      <p:pic>
        <p:nvPicPr>
          <p:cNvPr id="5" name="Picture 4"/>
          <p:cNvPicPr>
            <a:picLocks noChangeAspect="1"/>
          </p:cNvPicPr>
          <p:nvPr/>
        </p:nvPicPr>
        <p:blipFill>
          <a:blip r:embed="rId3"/>
          <a:stretch>
            <a:fillRect/>
          </a:stretch>
        </p:blipFill>
        <p:spPr>
          <a:xfrm>
            <a:off x="252640" y="196488"/>
            <a:ext cx="1667600" cy="16676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7557532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Meet the Team</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7" name="Content Placeholder 2"/>
          <p:cNvSpPr txBox="1">
            <a:spLocks/>
          </p:cNvSpPr>
          <p:nvPr/>
        </p:nvSpPr>
        <p:spPr>
          <a:xfrm>
            <a:off x="6546247" y="4466355"/>
            <a:ext cx="3685438" cy="1616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600" dirty="0"/>
              <a:t>Mrs Minter– Sycamore</a:t>
            </a:r>
          </a:p>
          <a:p>
            <a:endParaRPr lang="en-GB" sz="2600" dirty="0"/>
          </a:p>
          <a:p>
            <a:endParaRPr lang="en-GB" dirty="0"/>
          </a:p>
          <a:p>
            <a:endParaRPr lang="en-GB" dirty="0"/>
          </a:p>
          <a:p>
            <a:pPr marL="0" indent="0">
              <a:buFont typeface="Arial" panose="020B0604020202020204" pitchFamily="34" charset="0"/>
              <a:buNone/>
            </a:pPr>
            <a:endParaRPr lang="en-GB" dirty="0"/>
          </a:p>
          <a:p>
            <a:endParaRPr lang="en-GB" dirty="0"/>
          </a:p>
        </p:txBody>
      </p:sp>
      <p:sp>
        <p:nvSpPr>
          <p:cNvPr id="9" name="Content Placeholder 2"/>
          <p:cNvSpPr txBox="1">
            <a:spLocks/>
          </p:cNvSpPr>
          <p:nvPr/>
        </p:nvSpPr>
        <p:spPr>
          <a:xfrm>
            <a:off x="1025105" y="4705776"/>
            <a:ext cx="2985655" cy="88986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10" name="Rectangle 9"/>
          <p:cNvSpPr/>
          <p:nvPr/>
        </p:nvSpPr>
        <p:spPr>
          <a:xfrm>
            <a:off x="3752035" y="5480501"/>
            <a:ext cx="5904257" cy="830997"/>
          </a:xfrm>
          <a:prstGeom prst="rect">
            <a:avLst/>
          </a:prstGeom>
        </p:spPr>
        <p:txBody>
          <a:bodyPr wrap="square">
            <a:spAutoFit/>
          </a:bodyPr>
          <a:lstStyle/>
          <a:p>
            <a:pPr algn="ctr"/>
            <a:r>
              <a:rPr lang="en-GB" sz="2400" dirty="0"/>
              <a:t> </a:t>
            </a:r>
          </a:p>
          <a:p>
            <a:r>
              <a:rPr lang="en-GB" sz="2400" dirty="0"/>
              <a:t>Miss Frame , Mrs Ozer &amp; Mr Matt</a:t>
            </a:r>
          </a:p>
        </p:txBody>
      </p:sp>
      <p:sp>
        <p:nvSpPr>
          <p:cNvPr id="11" name="Content Placeholder 2"/>
          <p:cNvSpPr txBox="1">
            <a:spLocks/>
          </p:cNvSpPr>
          <p:nvPr/>
        </p:nvSpPr>
        <p:spPr>
          <a:xfrm>
            <a:off x="2995193" y="5025584"/>
            <a:ext cx="1862051" cy="82137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pic>
        <p:nvPicPr>
          <p:cNvPr id="12" name="Picture 11"/>
          <p:cNvPicPr>
            <a:picLocks noChangeAspect="1"/>
          </p:cNvPicPr>
          <p:nvPr/>
        </p:nvPicPr>
        <p:blipFill>
          <a:blip r:embed="rId4"/>
          <a:stretch>
            <a:fillRect/>
          </a:stretch>
        </p:blipFill>
        <p:spPr>
          <a:xfrm>
            <a:off x="7140410" y="1744030"/>
            <a:ext cx="1786208" cy="2672051"/>
          </a:xfrm>
          <a:prstGeom prst="rect">
            <a:avLst/>
          </a:prstGeom>
        </p:spPr>
      </p:pic>
      <p:sp>
        <p:nvSpPr>
          <p:cNvPr id="17" name="TextBox 16">
            <a:extLst>
              <a:ext uri="{FF2B5EF4-FFF2-40B4-BE49-F238E27FC236}">
                <a16:creationId xmlns:a16="http://schemas.microsoft.com/office/drawing/2014/main" id="{1A2615C7-74DF-F3D1-E287-5A985D4635E5}"/>
              </a:ext>
            </a:extLst>
          </p:cNvPr>
          <p:cNvSpPr txBox="1"/>
          <p:nvPr/>
        </p:nvSpPr>
        <p:spPr>
          <a:xfrm>
            <a:off x="1772422" y="4498985"/>
            <a:ext cx="6408820" cy="4924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600" b="0" i="0" u="none" strike="noStrike" kern="1200" cap="none" spc="0" normalizeH="0" baseline="0" noProof="0" dirty="0">
                <a:ln>
                  <a:noFill/>
                </a:ln>
                <a:solidFill>
                  <a:prstClr val="black"/>
                </a:solidFill>
                <a:effectLst/>
                <a:uLnTx/>
                <a:uFillTx/>
                <a:latin typeface="Calibri" panose="020F0502020204030204"/>
                <a:ea typeface="+mn-ea"/>
                <a:cs typeface="+mn-cs"/>
              </a:rPr>
              <a:t>Mr Godfrey – Hazel</a:t>
            </a:r>
          </a:p>
        </p:txBody>
      </p:sp>
      <p:pic>
        <p:nvPicPr>
          <p:cNvPr id="19" name="Picture 18">
            <a:extLst>
              <a:ext uri="{FF2B5EF4-FFF2-40B4-BE49-F238E27FC236}">
                <a16:creationId xmlns:a16="http://schemas.microsoft.com/office/drawing/2014/main" id="{E8AF63FD-8AD5-BDC2-E436-3FA9B79C19D5}"/>
              </a:ext>
            </a:extLst>
          </p:cNvPr>
          <p:cNvPicPr>
            <a:picLocks noChangeAspect="1"/>
          </p:cNvPicPr>
          <p:nvPr/>
        </p:nvPicPr>
        <p:blipFill>
          <a:blip r:embed="rId5"/>
          <a:stretch>
            <a:fillRect/>
          </a:stretch>
        </p:blipFill>
        <p:spPr>
          <a:xfrm>
            <a:off x="2351860" y="1783463"/>
            <a:ext cx="1806628" cy="2593187"/>
          </a:xfrm>
          <a:prstGeom prst="rect">
            <a:avLst/>
          </a:prstGeom>
        </p:spPr>
      </p:pic>
    </p:spTree>
    <p:extLst>
      <p:ext uri="{BB962C8B-B14F-4D97-AF65-F5344CB8AC3E}">
        <p14:creationId xmlns:p14="http://schemas.microsoft.com/office/powerpoint/2010/main" val="2058856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Meet the Senior Leadership Team</a:t>
            </a:r>
          </a:p>
        </p:txBody>
      </p:sp>
      <p:sp>
        <p:nvSpPr>
          <p:cNvPr id="3" name="Content Placeholder 2"/>
          <p:cNvSpPr>
            <a:spLocks noGrp="1"/>
          </p:cNvSpPr>
          <p:nvPr>
            <p:ph idx="1"/>
          </p:nvPr>
        </p:nvSpPr>
        <p:spPr>
          <a:xfrm>
            <a:off x="447502" y="2224636"/>
            <a:ext cx="10515600" cy="4351338"/>
          </a:xfrm>
        </p:spPr>
        <p:txBody>
          <a:bodyPr>
            <a:normAutofit/>
          </a:bodyPr>
          <a:lstStyle/>
          <a:p>
            <a:r>
              <a:rPr lang="en-GB" sz="3600" dirty="0"/>
              <a:t>Dan Cadman: Head Teacher </a:t>
            </a:r>
          </a:p>
          <a:p>
            <a:endParaRPr lang="en-GB" sz="3600" dirty="0"/>
          </a:p>
          <a:p>
            <a:r>
              <a:rPr lang="en-GB" sz="3600" dirty="0"/>
              <a:t>Marita Cunniffe: Inclusion Lead </a:t>
            </a:r>
          </a:p>
          <a:p>
            <a:pPr marL="0" indent="0">
              <a:buNone/>
            </a:pPr>
            <a:endParaRPr lang="en-GB" sz="3600" dirty="0"/>
          </a:p>
          <a:p>
            <a:r>
              <a:rPr lang="en-GB" sz="3600" dirty="0"/>
              <a:t>Hilary Ali: Deputy Head </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pic>
        <p:nvPicPr>
          <p:cNvPr id="7" name="Picture 6">
            <a:extLst>
              <a:ext uri="{FF2B5EF4-FFF2-40B4-BE49-F238E27FC236}">
                <a16:creationId xmlns:a16="http://schemas.microsoft.com/office/drawing/2014/main" id="{61617206-1DF6-960C-A079-D7A32EBE0BB4}"/>
              </a:ext>
            </a:extLst>
          </p:cNvPr>
          <p:cNvPicPr>
            <a:picLocks noChangeAspect="1"/>
          </p:cNvPicPr>
          <p:nvPr/>
        </p:nvPicPr>
        <p:blipFill>
          <a:blip r:embed="rId4"/>
          <a:stretch>
            <a:fillRect/>
          </a:stretch>
        </p:blipFill>
        <p:spPr>
          <a:xfrm>
            <a:off x="6204247" y="1853725"/>
            <a:ext cx="1219200" cy="1219200"/>
          </a:xfrm>
          <a:prstGeom prst="rect">
            <a:avLst/>
          </a:prstGeom>
        </p:spPr>
      </p:pic>
      <p:pic>
        <p:nvPicPr>
          <p:cNvPr id="9" name="Picture 8">
            <a:extLst>
              <a:ext uri="{FF2B5EF4-FFF2-40B4-BE49-F238E27FC236}">
                <a16:creationId xmlns:a16="http://schemas.microsoft.com/office/drawing/2014/main" id="{6CFEC18D-5F5E-324D-A4CB-0DB801592D8F}"/>
              </a:ext>
            </a:extLst>
          </p:cNvPr>
          <p:cNvPicPr>
            <a:picLocks noChangeAspect="1"/>
          </p:cNvPicPr>
          <p:nvPr/>
        </p:nvPicPr>
        <p:blipFill>
          <a:blip r:embed="rId5"/>
          <a:stretch>
            <a:fillRect/>
          </a:stretch>
        </p:blipFill>
        <p:spPr>
          <a:xfrm>
            <a:off x="6685748" y="3194526"/>
            <a:ext cx="1162050" cy="1181100"/>
          </a:xfrm>
          <a:prstGeom prst="rect">
            <a:avLst/>
          </a:prstGeom>
        </p:spPr>
      </p:pic>
      <p:pic>
        <p:nvPicPr>
          <p:cNvPr id="11" name="Picture 10">
            <a:extLst>
              <a:ext uri="{FF2B5EF4-FFF2-40B4-BE49-F238E27FC236}">
                <a16:creationId xmlns:a16="http://schemas.microsoft.com/office/drawing/2014/main" id="{E1CEDA86-EC8C-BDC8-747D-95016B88F3D9}"/>
              </a:ext>
            </a:extLst>
          </p:cNvPr>
          <p:cNvPicPr>
            <a:picLocks noChangeAspect="1"/>
          </p:cNvPicPr>
          <p:nvPr/>
        </p:nvPicPr>
        <p:blipFill>
          <a:blip r:embed="rId6"/>
          <a:stretch>
            <a:fillRect/>
          </a:stretch>
        </p:blipFill>
        <p:spPr>
          <a:xfrm>
            <a:off x="5169226" y="4464109"/>
            <a:ext cx="1238250" cy="1143000"/>
          </a:xfrm>
          <a:prstGeom prst="rect">
            <a:avLst/>
          </a:prstGeom>
        </p:spPr>
      </p:pic>
    </p:spTree>
    <p:extLst>
      <p:ext uri="{BB962C8B-B14F-4D97-AF65-F5344CB8AC3E}">
        <p14:creationId xmlns:p14="http://schemas.microsoft.com/office/powerpoint/2010/main" val="2451594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7152" y="-272602"/>
            <a:ext cx="10515600" cy="1325563"/>
          </a:xfrm>
        </p:spPr>
        <p:txBody>
          <a:bodyPr/>
          <a:lstStyle/>
          <a:p>
            <a:r>
              <a:rPr lang="en-GB" b="1" dirty="0"/>
              <a:t>Our CPS Values</a:t>
            </a:r>
          </a:p>
        </p:txBody>
      </p:sp>
      <p:pic>
        <p:nvPicPr>
          <p:cNvPr id="6" name="Content Placeholder 5"/>
          <p:cNvPicPr>
            <a:picLocks noGrp="1" noChangeAspect="1"/>
          </p:cNvPicPr>
          <p:nvPr>
            <p:ph idx="1"/>
          </p:nvPr>
        </p:nvPicPr>
        <p:blipFill rotWithShape="1">
          <a:blip r:embed="rId2"/>
          <a:srcRect l="62503" b="37430"/>
          <a:stretch/>
        </p:blipFill>
        <p:spPr>
          <a:xfrm>
            <a:off x="9213010" y="177093"/>
            <a:ext cx="2736269" cy="2993939"/>
          </a:xfrm>
          <a:prstGeom prst="rect">
            <a:avLst/>
          </a:prstGeom>
        </p:spPr>
      </p:pic>
      <p:pic>
        <p:nvPicPr>
          <p:cNvPr id="4" name="Picture 3"/>
          <p:cNvPicPr>
            <a:picLocks noChangeAspect="1"/>
          </p:cNvPicPr>
          <p:nvPr/>
        </p:nvPicPr>
        <p:blipFill>
          <a:blip r:embed="rId3"/>
          <a:stretch>
            <a:fillRect/>
          </a:stretch>
        </p:blipFill>
        <p:spPr>
          <a:xfrm>
            <a:off x="9405459" y="6059950"/>
            <a:ext cx="2658086" cy="640135"/>
          </a:xfrm>
          <a:prstGeom prst="rect">
            <a:avLst/>
          </a:prstGeom>
        </p:spPr>
      </p:pic>
      <p:pic>
        <p:nvPicPr>
          <p:cNvPr id="5" name="Picture 4"/>
          <p:cNvPicPr>
            <a:picLocks noChangeAspect="1"/>
          </p:cNvPicPr>
          <p:nvPr/>
        </p:nvPicPr>
        <p:blipFill>
          <a:blip r:embed="rId4"/>
          <a:stretch>
            <a:fillRect/>
          </a:stretch>
        </p:blipFill>
        <p:spPr>
          <a:xfrm>
            <a:off x="128455" y="61970"/>
            <a:ext cx="2261812" cy="2261812"/>
          </a:xfrm>
          <a:prstGeom prst="rect">
            <a:avLst/>
          </a:prstGeom>
        </p:spPr>
      </p:pic>
      <p:pic>
        <p:nvPicPr>
          <p:cNvPr id="3" name="Picture 2"/>
          <p:cNvPicPr>
            <a:picLocks noChangeAspect="1"/>
          </p:cNvPicPr>
          <p:nvPr/>
        </p:nvPicPr>
        <p:blipFill>
          <a:blip r:embed="rId5"/>
          <a:stretch>
            <a:fillRect/>
          </a:stretch>
        </p:blipFill>
        <p:spPr>
          <a:xfrm>
            <a:off x="474956" y="4932092"/>
            <a:ext cx="1371719" cy="1127858"/>
          </a:xfrm>
          <a:prstGeom prst="rect">
            <a:avLst/>
          </a:prstGeom>
        </p:spPr>
      </p:pic>
      <p:pic>
        <p:nvPicPr>
          <p:cNvPr id="7" name="Picture 6"/>
          <p:cNvPicPr/>
          <p:nvPr/>
        </p:nvPicPr>
        <p:blipFill>
          <a:blip r:embed="rId6" cstate="print">
            <a:extLst>
              <a:ext uri="{28A0092B-C50C-407E-A947-70E740481C1C}">
                <a14:useLocalDpi xmlns:a14="http://schemas.microsoft.com/office/drawing/2010/main" val="0"/>
              </a:ext>
            </a:extLst>
          </a:blip>
          <a:stretch>
            <a:fillRect/>
          </a:stretch>
        </p:blipFill>
        <p:spPr>
          <a:xfrm>
            <a:off x="5314029" y="3975113"/>
            <a:ext cx="4181846" cy="2724972"/>
          </a:xfrm>
          <a:prstGeom prst="rect">
            <a:avLst/>
          </a:prstGeom>
        </p:spPr>
      </p:pic>
      <p:sp>
        <p:nvSpPr>
          <p:cNvPr id="8" name="TextBox 7"/>
          <p:cNvSpPr txBox="1"/>
          <p:nvPr/>
        </p:nvSpPr>
        <p:spPr>
          <a:xfrm>
            <a:off x="2416304" y="1190885"/>
            <a:ext cx="4309478" cy="5509200"/>
          </a:xfrm>
          <a:prstGeom prst="rect">
            <a:avLst/>
          </a:prstGeom>
          <a:noFill/>
        </p:spPr>
        <p:txBody>
          <a:bodyPr wrap="square" rtlCol="0">
            <a:spAutoFit/>
          </a:bodyPr>
          <a:lstStyle/>
          <a:p>
            <a:r>
              <a:rPr lang="en-GB" sz="3200" dirty="0">
                <a:solidFill>
                  <a:srgbClr val="C00000"/>
                </a:solidFill>
                <a:latin typeface="HfW cursive" panose="00000500000000000000" pitchFamily="2" charset="0"/>
              </a:rPr>
              <a:t>CPS Values</a:t>
            </a:r>
          </a:p>
          <a:p>
            <a:endParaRPr lang="en-GB" sz="3200" dirty="0">
              <a:solidFill>
                <a:srgbClr val="C00000"/>
              </a:solidFill>
              <a:latin typeface="HfW cursive" panose="00000500000000000000" pitchFamily="2" charset="0"/>
            </a:endParaRPr>
          </a:p>
          <a:p>
            <a:pPr>
              <a:lnSpc>
                <a:spcPct val="150000"/>
              </a:lnSpc>
            </a:pPr>
            <a:r>
              <a:rPr lang="en-GB" sz="3200" dirty="0">
                <a:solidFill>
                  <a:srgbClr val="C00000"/>
                </a:solidFill>
                <a:latin typeface="HfW cursive" panose="00000500000000000000" pitchFamily="2" charset="0"/>
              </a:rPr>
              <a:t>Safe and healthy</a:t>
            </a:r>
          </a:p>
          <a:p>
            <a:pPr>
              <a:lnSpc>
                <a:spcPct val="150000"/>
              </a:lnSpc>
            </a:pPr>
            <a:r>
              <a:rPr lang="en-GB" sz="3200" dirty="0">
                <a:solidFill>
                  <a:srgbClr val="C00000"/>
                </a:solidFill>
                <a:latin typeface="HfW cursive" panose="00000500000000000000" pitchFamily="2" charset="0"/>
              </a:rPr>
              <a:t>Courageous</a:t>
            </a:r>
          </a:p>
          <a:p>
            <a:pPr>
              <a:lnSpc>
                <a:spcPct val="150000"/>
              </a:lnSpc>
            </a:pPr>
            <a:r>
              <a:rPr lang="en-GB" sz="3200" dirty="0">
                <a:solidFill>
                  <a:srgbClr val="C00000"/>
                </a:solidFill>
                <a:latin typeface="HfW cursive" panose="00000500000000000000" pitchFamily="2" charset="0"/>
              </a:rPr>
              <a:t>Achievers </a:t>
            </a:r>
          </a:p>
          <a:p>
            <a:pPr>
              <a:lnSpc>
                <a:spcPct val="150000"/>
              </a:lnSpc>
            </a:pPr>
            <a:r>
              <a:rPr lang="en-GB" sz="3200" dirty="0">
                <a:solidFill>
                  <a:srgbClr val="C00000"/>
                </a:solidFill>
                <a:latin typeface="HfW cursive" panose="00000500000000000000" pitchFamily="2" charset="0"/>
              </a:rPr>
              <a:t>Responsible </a:t>
            </a:r>
          </a:p>
          <a:p>
            <a:pPr>
              <a:lnSpc>
                <a:spcPct val="150000"/>
              </a:lnSpc>
            </a:pPr>
            <a:r>
              <a:rPr lang="en-GB" sz="3200" dirty="0">
                <a:solidFill>
                  <a:srgbClr val="C00000"/>
                </a:solidFill>
                <a:latin typeface="HfW cursive" panose="00000500000000000000" pitchFamily="2" charset="0"/>
              </a:rPr>
              <a:t>Respectful</a:t>
            </a:r>
          </a:p>
          <a:p>
            <a:pPr>
              <a:lnSpc>
                <a:spcPct val="150000"/>
              </a:lnSpc>
            </a:pPr>
            <a:r>
              <a:rPr lang="en-GB" sz="3200" dirty="0">
                <a:solidFill>
                  <a:srgbClr val="C00000"/>
                </a:solidFill>
                <a:latin typeface="HfW cursive" panose="00000500000000000000" pitchFamily="2" charset="0"/>
              </a:rPr>
              <a:t>Friendly </a:t>
            </a:r>
          </a:p>
        </p:txBody>
      </p:sp>
    </p:spTree>
    <p:extLst>
      <p:ext uri="{BB962C8B-B14F-4D97-AF65-F5344CB8AC3E}">
        <p14:creationId xmlns:p14="http://schemas.microsoft.com/office/powerpoint/2010/main" val="35998635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Our Expectations</a:t>
            </a:r>
          </a:p>
        </p:txBody>
      </p:sp>
      <p:pic>
        <p:nvPicPr>
          <p:cNvPr id="4" name="Picture 3"/>
          <p:cNvPicPr>
            <a:picLocks noChangeAspect="1"/>
          </p:cNvPicPr>
          <p:nvPr/>
        </p:nvPicPr>
        <p:blipFill>
          <a:blip r:embed="rId3"/>
          <a:stretch>
            <a:fillRect/>
          </a:stretch>
        </p:blipFill>
        <p:spPr>
          <a:xfrm>
            <a:off x="9405459" y="6059950"/>
            <a:ext cx="2658086" cy="640135"/>
          </a:xfrm>
          <a:prstGeom prst="rect">
            <a:avLst/>
          </a:prstGeom>
        </p:spPr>
      </p:pic>
      <p:pic>
        <p:nvPicPr>
          <p:cNvPr id="5" name="Picture 4"/>
          <p:cNvPicPr>
            <a:picLocks noChangeAspect="1"/>
          </p:cNvPicPr>
          <p:nvPr/>
        </p:nvPicPr>
        <p:blipFill>
          <a:blip r:embed="rId4"/>
          <a:stretch>
            <a:fillRect/>
          </a:stretch>
        </p:blipFill>
        <p:spPr>
          <a:xfrm>
            <a:off x="128455" y="61970"/>
            <a:ext cx="2261812" cy="2261812"/>
          </a:xfrm>
          <a:prstGeom prst="rect">
            <a:avLst/>
          </a:prstGeom>
        </p:spPr>
      </p:pic>
      <p:sp>
        <p:nvSpPr>
          <p:cNvPr id="3" name="Content Placeholder 2"/>
          <p:cNvSpPr>
            <a:spLocks noGrp="1"/>
          </p:cNvSpPr>
          <p:nvPr>
            <p:ph idx="1"/>
          </p:nvPr>
        </p:nvSpPr>
        <p:spPr/>
        <p:txBody>
          <a:bodyPr>
            <a:normAutofit/>
          </a:bodyPr>
          <a:lstStyle/>
          <a:p>
            <a:endParaRPr lang="en-GB" dirty="0"/>
          </a:p>
          <a:p>
            <a:r>
              <a:rPr lang="en-GB" dirty="0"/>
              <a:t>Independence (including walking in / out independently)</a:t>
            </a:r>
          </a:p>
          <a:p>
            <a:r>
              <a:rPr lang="en-GB" dirty="0"/>
              <a:t>Behaviour </a:t>
            </a:r>
          </a:p>
          <a:p>
            <a:r>
              <a:rPr lang="en-GB" dirty="0"/>
              <a:t>Smart uniform and ready for learning (KS2 Cold Weather Uniform </a:t>
            </a:r>
            <a:r>
              <a:rPr lang="en-GB" sz="3200" b="1" i="1" u="sng" dirty="0"/>
              <a:t>from Oct half term includes a tie</a:t>
            </a:r>
            <a:r>
              <a:rPr lang="en-GB" dirty="0"/>
              <a:t>)</a:t>
            </a:r>
          </a:p>
          <a:p>
            <a:r>
              <a:rPr lang="en-GB" dirty="0"/>
              <a:t>Birthday books for class library are welcome. Reminder that we don’t give out sweets for allergies and religious reasons.</a:t>
            </a:r>
          </a:p>
          <a:p>
            <a:r>
              <a:rPr lang="en-GB" dirty="0"/>
              <a:t>Children are invited to wear mufti on their birthday </a:t>
            </a:r>
          </a:p>
          <a:p>
            <a:endParaRPr lang="en-GB" dirty="0"/>
          </a:p>
        </p:txBody>
      </p:sp>
    </p:spTree>
    <p:extLst>
      <p:ext uri="{BB962C8B-B14F-4D97-AF65-F5344CB8AC3E}">
        <p14:creationId xmlns:p14="http://schemas.microsoft.com/office/powerpoint/2010/main" val="9109379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Attendance and Punctuality</a:t>
            </a:r>
          </a:p>
        </p:txBody>
      </p:sp>
      <p:pic>
        <p:nvPicPr>
          <p:cNvPr id="4" name="Picture 3"/>
          <p:cNvPicPr>
            <a:picLocks noChangeAspect="1"/>
          </p:cNvPicPr>
          <p:nvPr/>
        </p:nvPicPr>
        <p:blipFill>
          <a:blip r:embed="rId3"/>
          <a:stretch>
            <a:fillRect/>
          </a:stretch>
        </p:blipFill>
        <p:spPr>
          <a:xfrm>
            <a:off x="9405459" y="6059950"/>
            <a:ext cx="2658086" cy="640135"/>
          </a:xfrm>
          <a:prstGeom prst="rect">
            <a:avLst/>
          </a:prstGeom>
        </p:spPr>
      </p:pic>
      <p:pic>
        <p:nvPicPr>
          <p:cNvPr id="5" name="Picture 4"/>
          <p:cNvPicPr>
            <a:picLocks noChangeAspect="1"/>
          </p:cNvPicPr>
          <p:nvPr/>
        </p:nvPicPr>
        <p:blipFill>
          <a:blip r:embed="rId4"/>
          <a:stretch>
            <a:fillRect/>
          </a:stretch>
        </p:blipFill>
        <p:spPr>
          <a:xfrm>
            <a:off x="128455" y="61970"/>
            <a:ext cx="2261812" cy="2261812"/>
          </a:xfrm>
          <a:prstGeom prst="rect">
            <a:avLst/>
          </a:prstGeom>
        </p:spPr>
      </p:pic>
      <p:sp>
        <p:nvSpPr>
          <p:cNvPr id="3" name="Content Placeholder 2"/>
          <p:cNvSpPr>
            <a:spLocks noGrp="1"/>
          </p:cNvSpPr>
          <p:nvPr>
            <p:ph idx="1"/>
          </p:nvPr>
        </p:nvSpPr>
        <p:spPr>
          <a:xfrm>
            <a:off x="838200" y="2036617"/>
            <a:ext cx="10515600" cy="4140345"/>
          </a:xfrm>
        </p:spPr>
        <p:txBody>
          <a:bodyPr>
            <a:normAutofit/>
          </a:bodyPr>
          <a:lstStyle/>
          <a:p>
            <a:pPr lvl="0"/>
            <a:r>
              <a:rPr lang="en-GB" sz="2400" dirty="0">
                <a:solidFill>
                  <a:prstClr val="black"/>
                </a:solidFill>
              </a:rPr>
              <a:t>Punctuality is important</a:t>
            </a:r>
          </a:p>
          <a:p>
            <a:pPr lvl="0"/>
            <a:r>
              <a:rPr lang="en-GB" sz="2400" dirty="0">
                <a:solidFill>
                  <a:prstClr val="black"/>
                </a:solidFill>
              </a:rPr>
              <a:t>The school gates open at 8.35am and learning starts promptly at 8.45am with a learning task and interventions </a:t>
            </a:r>
            <a:r>
              <a:rPr lang="en-GB" sz="2400" dirty="0">
                <a:solidFill>
                  <a:srgbClr val="FF0000"/>
                </a:solidFill>
              </a:rPr>
              <a:t> </a:t>
            </a:r>
          </a:p>
          <a:p>
            <a:pPr lvl="0"/>
            <a:r>
              <a:rPr lang="en-GB" sz="2400" dirty="0">
                <a:solidFill>
                  <a:prstClr val="black"/>
                </a:solidFill>
              </a:rPr>
              <a:t>Children who are late will miss learning, the outline of the day, a positive calm start to the day and can have self-esteem/social skills impacted</a:t>
            </a:r>
          </a:p>
          <a:p>
            <a:pPr lvl="0"/>
            <a:r>
              <a:rPr lang="en-GB" sz="2400" dirty="0">
                <a:solidFill>
                  <a:prstClr val="black"/>
                </a:solidFill>
              </a:rPr>
              <a:t>Too many of our children are regularly missing school – the government expects a minimum of 96% attendance </a:t>
            </a:r>
          </a:p>
          <a:p>
            <a:pPr lvl="0"/>
            <a:r>
              <a:rPr lang="en-GB" sz="2400" i="1" dirty="0">
                <a:solidFill>
                  <a:prstClr val="black"/>
                </a:solidFill>
              </a:rPr>
              <a:t>Missing learning leaves children vulnerable to falling behind. Children with poor attendance tend to achieve less in both primary and secondary school </a:t>
            </a:r>
            <a:r>
              <a:rPr lang="en-GB" sz="2400" dirty="0">
                <a:solidFill>
                  <a:prstClr val="black"/>
                </a:solidFill>
              </a:rPr>
              <a:t>(</a:t>
            </a:r>
            <a:r>
              <a:rPr lang="en-GB" sz="2400" dirty="0" err="1">
                <a:solidFill>
                  <a:prstClr val="black"/>
                </a:solidFill>
              </a:rPr>
              <a:t>DfE</a:t>
            </a:r>
            <a:r>
              <a:rPr lang="en-GB" sz="2400" dirty="0">
                <a:solidFill>
                  <a:prstClr val="black"/>
                </a:solidFill>
              </a:rPr>
              <a:t>)</a:t>
            </a:r>
            <a:endParaRPr lang="en-GB" dirty="0">
              <a:solidFill>
                <a:prstClr val="black"/>
              </a:solidFill>
            </a:endParaRPr>
          </a:p>
        </p:txBody>
      </p:sp>
    </p:spTree>
    <p:extLst>
      <p:ext uri="{BB962C8B-B14F-4D97-AF65-F5344CB8AC3E}">
        <p14:creationId xmlns:p14="http://schemas.microsoft.com/office/powerpoint/2010/main" val="3647315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Attendance and Punctuality</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pic>
        <p:nvPicPr>
          <p:cNvPr id="7" name="Content Placeholder 6"/>
          <p:cNvPicPr>
            <a:picLocks noGrp="1" noChangeAspect="1"/>
          </p:cNvPicPr>
          <p:nvPr>
            <p:ph idx="1"/>
          </p:nvPr>
        </p:nvPicPr>
        <p:blipFill>
          <a:blip r:embed="rId4"/>
          <a:stretch>
            <a:fillRect/>
          </a:stretch>
        </p:blipFill>
        <p:spPr>
          <a:xfrm>
            <a:off x="2309553" y="1618905"/>
            <a:ext cx="5470041" cy="4761112"/>
          </a:xfrm>
          <a:prstGeom prst="rect">
            <a:avLst/>
          </a:prstGeom>
        </p:spPr>
      </p:pic>
      <p:sp>
        <p:nvSpPr>
          <p:cNvPr id="9" name="TextBox 8"/>
          <p:cNvSpPr txBox="1"/>
          <p:nvPr/>
        </p:nvSpPr>
        <p:spPr>
          <a:xfrm>
            <a:off x="7922029" y="1995055"/>
            <a:ext cx="3607724" cy="2862322"/>
          </a:xfrm>
          <a:prstGeom prst="rect">
            <a:avLst/>
          </a:prstGeom>
          <a:noFill/>
        </p:spPr>
        <p:txBody>
          <a:bodyPr wrap="square" rtlCol="0">
            <a:spAutoFit/>
          </a:bodyPr>
          <a:lstStyle/>
          <a:p>
            <a:r>
              <a:rPr lang="en-GB" dirty="0"/>
              <a:t>You could receive a penalty notice if you take your child out of school during term time. </a:t>
            </a:r>
          </a:p>
          <a:p>
            <a:endParaRPr lang="en-GB" dirty="0"/>
          </a:p>
          <a:p>
            <a:r>
              <a:rPr lang="en-GB" dirty="0"/>
              <a:t>No term time holidays will be authorised.</a:t>
            </a:r>
          </a:p>
          <a:p>
            <a:endParaRPr lang="en-GB" dirty="0"/>
          </a:p>
          <a:p>
            <a:r>
              <a:rPr lang="en-GB" dirty="0"/>
              <a:t>There are 175 non-school days per year: please use these days for appointments </a:t>
            </a:r>
          </a:p>
        </p:txBody>
      </p:sp>
    </p:spTree>
    <p:extLst>
      <p:ext uri="{BB962C8B-B14F-4D97-AF65-F5344CB8AC3E}">
        <p14:creationId xmlns:p14="http://schemas.microsoft.com/office/powerpoint/2010/main" val="40226129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Attendance Protocol</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838200" y="2036617"/>
            <a:ext cx="10515600" cy="4140345"/>
          </a:xfrm>
        </p:spPr>
        <p:txBody>
          <a:bodyPr>
            <a:normAutofit/>
          </a:bodyPr>
          <a:lstStyle/>
          <a:p>
            <a:r>
              <a:rPr lang="en-GB" sz="2400" dirty="0"/>
              <a:t>Contact the office via phone or email if your child is absent. If we do not hear from you, our absence protocol is triggered and you will be contacted for safeguarding purposes </a:t>
            </a:r>
          </a:p>
          <a:p>
            <a:r>
              <a:rPr lang="en-GB" sz="2400" dirty="0"/>
              <a:t>CPS follows NHS guidance (the ‘48 hour rule’): </a:t>
            </a:r>
            <a:r>
              <a:rPr lang="en-GB" sz="2400" i="1" dirty="0"/>
              <a:t>“Children with diarrhoea or vomiting should stay away from school until they have not been sick or had diarrhoea for at least 2 days (48 hours)”</a:t>
            </a:r>
            <a:endParaRPr lang="en-GB" sz="2400" dirty="0"/>
          </a:p>
          <a:p>
            <a:r>
              <a:rPr lang="en-GB" sz="2400" dirty="0"/>
              <a:t>Attendance is monitored closely by the school and the LA Inclusion Officer</a:t>
            </a:r>
          </a:p>
          <a:p>
            <a:r>
              <a:rPr lang="en-GB" sz="2400" dirty="0"/>
              <a:t>Attendance below 90% is classed as ‘Persistent Absence’ and may result in a referral to the LA Inclusion Officer. This may also result in a penalty notice or prosecution</a:t>
            </a:r>
          </a:p>
          <a:p>
            <a:endParaRPr lang="en-GB" sz="2400" dirty="0"/>
          </a:p>
          <a:p>
            <a:endParaRPr lang="en-GB" dirty="0"/>
          </a:p>
        </p:txBody>
      </p:sp>
    </p:spTree>
    <p:extLst>
      <p:ext uri="{BB962C8B-B14F-4D97-AF65-F5344CB8AC3E}">
        <p14:creationId xmlns:p14="http://schemas.microsoft.com/office/powerpoint/2010/main" val="16108174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endParaRPr lang="en-GB" b="1" dirty="0"/>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pic>
        <p:nvPicPr>
          <p:cNvPr id="6" name="Content Placeholder 5"/>
          <p:cNvPicPr>
            <a:picLocks noGrp="1" noChangeAspect="1"/>
          </p:cNvPicPr>
          <p:nvPr>
            <p:ph idx="1"/>
          </p:nvPr>
        </p:nvPicPr>
        <p:blipFill>
          <a:blip r:embed="rId4"/>
          <a:stretch>
            <a:fillRect/>
          </a:stretch>
        </p:blipFill>
        <p:spPr>
          <a:xfrm>
            <a:off x="2188144" y="231487"/>
            <a:ext cx="8546358" cy="5828463"/>
          </a:xfrm>
          <a:prstGeom prst="rect">
            <a:avLst/>
          </a:prstGeom>
        </p:spPr>
      </p:pic>
      <p:sp>
        <p:nvSpPr>
          <p:cNvPr id="7" name="TextBox 6"/>
          <p:cNvSpPr txBox="1"/>
          <p:nvPr/>
        </p:nvSpPr>
        <p:spPr>
          <a:xfrm>
            <a:off x="340822" y="2427316"/>
            <a:ext cx="1537854" cy="1754326"/>
          </a:xfrm>
          <a:prstGeom prst="rect">
            <a:avLst/>
          </a:prstGeom>
          <a:noFill/>
        </p:spPr>
        <p:txBody>
          <a:bodyPr wrap="square" rtlCol="0">
            <a:spAutoFit/>
          </a:bodyPr>
          <a:lstStyle/>
          <a:p>
            <a:r>
              <a:rPr lang="en-GB" dirty="0"/>
              <a:t>You can find this on our website under the ‘Attendance’ tab</a:t>
            </a:r>
          </a:p>
        </p:txBody>
      </p:sp>
    </p:spTree>
    <p:extLst>
      <p:ext uri="{BB962C8B-B14F-4D97-AF65-F5344CB8AC3E}">
        <p14:creationId xmlns:p14="http://schemas.microsoft.com/office/powerpoint/2010/main" val="32850560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Timetable</a:t>
            </a:r>
          </a:p>
        </p:txBody>
      </p:sp>
      <p:pic>
        <p:nvPicPr>
          <p:cNvPr id="4" name="Picture 3"/>
          <p:cNvPicPr>
            <a:picLocks noChangeAspect="1"/>
          </p:cNvPicPr>
          <p:nvPr/>
        </p:nvPicPr>
        <p:blipFill>
          <a:blip r:embed="rId3"/>
          <a:stretch>
            <a:fillRect/>
          </a:stretch>
        </p:blipFill>
        <p:spPr>
          <a:xfrm>
            <a:off x="9405459" y="6059950"/>
            <a:ext cx="2658086" cy="640135"/>
          </a:xfrm>
          <a:prstGeom prst="rect">
            <a:avLst/>
          </a:prstGeom>
        </p:spPr>
      </p:pic>
      <p:pic>
        <p:nvPicPr>
          <p:cNvPr id="5" name="Picture 4"/>
          <p:cNvPicPr>
            <a:picLocks noChangeAspect="1"/>
          </p:cNvPicPr>
          <p:nvPr/>
        </p:nvPicPr>
        <p:blipFill>
          <a:blip r:embed="rId4"/>
          <a:stretch>
            <a:fillRect/>
          </a:stretch>
        </p:blipFill>
        <p:spPr>
          <a:xfrm>
            <a:off x="128455" y="61970"/>
            <a:ext cx="2261812" cy="2261812"/>
          </a:xfrm>
          <a:prstGeom prst="rect">
            <a:avLst/>
          </a:prstGeom>
        </p:spPr>
      </p:pic>
      <p:sp>
        <p:nvSpPr>
          <p:cNvPr id="6" name="Content Placeholder 2"/>
          <p:cNvSpPr txBox="1">
            <a:spLocks/>
          </p:cNvSpPr>
          <p:nvPr/>
        </p:nvSpPr>
        <p:spPr>
          <a:xfrm>
            <a:off x="484691" y="2165037"/>
            <a:ext cx="9716192" cy="4385976"/>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Sycamore: PE is on Wednesday (indoor) and Thursdays (outdoor) </a:t>
            </a:r>
          </a:p>
          <a:p>
            <a:r>
              <a:rPr lang="en-GB" dirty="0"/>
              <a:t>Hazel: PE is on Wednesday (indoor) and Thursdays (outdoor) </a:t>
            </a:r>
          </a:p>
          <a:p>
            <a:r>
              <a:rPr lang="en-GB" dirty="0"/>
              <a:t>Children should come to school in their PE kit on PE days</a:t>
            </a:r>
          </a:p>
          <a:p>
            <a:r>
              <a:rPr lang="en-GB" dirty="0"/>
              <a:t>Our swimming blocks are:</a:t>
            </a:r>
          </a:p>
          <a:p>
            <a:pPr marL="0" indent="0">
              <a:buNone/>
            </a:pPr>
            <a:r>
              <a:rPr lang="en-GB" dirty="0"/>
              <a:t>              Sycamore: Autumn 1 Wednesdays</a:t>
            </a:r>
          </a:p>
          <a:p>
            <a:pPr marL="0" indent="0">
              <a:buNone/>
            </a:pPr>
            <a:r>
              <a:rPr lang="en-GB" dirty="0"/>
              <a:t>               Hazel: Autumn 2 Wednesdays (tbc) </a:t>
            </a:r>
          </a:p>
          <a:p>
            <a:r>
              <a:rPr lang="en-GB" dirty="0"/>
              <a:t>Children should wear PE kit on a swimming day.</a:t>
            </a:r>
          </a:p>
          <a:p>
            <a:r>
              <a:rPr lang="en-GB" dirty="0"/>
              <a:t>Home learning is set via Google Classroom </a:t>
            </a:r>
          </a:p>
          <a:p>
            <a:r>
              <a:rPr lang="en-GB" dirty="0"/>
              <a:t>Enrichment every Tuesday</a:t>
            </a:r>
            <a:r>
              <a:rPr lang="en-GB" dirty="0">
                <a:solidFill>
                  <a:srgbClr val="FF0000"/>
                </a:solidFill>
              </a:rPr>
              <a:t> </a:t>
            </a:r>
            <a:r>
              <a:rPr lang="en-GB" dirty="0"/>
              <a:t>will be Amazing Artists for Hazel this term and Woodland Learners for Sycamore. </a:t>
            </a:r>
          </a:p>
          <a:p>
            <a:r>
              <a:rPr lang="en-GB" dirty="0"/>
              <a:t>At the end of enrichment blocks for music &amp; drama, families will have the opportunity to come into school to share the children’s learning</a:t>
            </a:r>
          </a:p>
          <a:p>
            <a:pPr marL="0" indent="0">
              <a:buNone/>
            </a:pPr>
            <a:endParaRPr lang="en-GB" dirty="0"/>
          </a:p>
        </p:txBody>
      </p:sp>
    </p:spTree>
    <p:extLst>
      <p:ext uri="{BB962C8B-B14F-4D97-AF65-F5344CB8AC3E}">
        <p14:creationId xmlns:p14="http://schemas.microsoft.com/office/powerpoint/2010/main" val="19299550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Home Learning</a:t>
            </a:r>
          </a:p>
        </p:txBody>
      </p:sp>
      <p:pic>
        <p:nvPicPr>
          <p:cNvPr id="4" name="Picture 3"/>
          <p:cNvPicPr>
            <a:picLocks noChangeAspect="1"/>
          </p:cNvPicPr>
          <p:nvPr/>
        </p:nvPicPr>
        <p:blipFill>
          <a:blip r:embed="rId3"/>
          <a:stretch>
            <a:fillRect/>
          </a:stretch>
        </p:blipFill>
        <p:spPr>
          <a:xfrm>
            <a:off x="9405459" y="6059950"/>
            <a:ext cx="2658086" cy="640135"/>
          </a:xfrm>
          <a:prstGeom prst="rect">
            <a:avLst/>
          </a:prstGeom>
        </p:spPr>
      </p:pic>
      <p:pic>
        <p:nvPicPr>
          <p:cNvPr id="5" name="Picture 4"/>
          <p:cNvPicPr>
            <a:picLocks noChangeAspect="1"/>
          </p:cNvPicPr>
          <p:nvPr/>
        </p:nvPicPr>
        <p:blipFill>
          <a:blip r:embed="rId4"/>
          <a:stretch>
            <a:fillRect/>
          </a:stretch>
        </p:blipFill>
        <p:spPr>
          <a:xfrm>
            <a:off x="128455" y="61970"/>
            <a:ext cx="2261812" cy="2261812"/>
          </a:xfrm>
          <a:prstGeom prst="rect">
            <a:avLst/>
          </a:prstGeom>
        </p:spPr>
      </p:pic>
      <p:sp>
        <p:nvSpPr>
          <p:cNvPr id="3" name="Content Placeholder 2"/>
          <p:cNvSpPr>
            <a:spLocks noGrp="1"/>
          </p:cNvSpPr>
          <p:nvPr>
            <p:ph idx="1"/>
          </p:nvPr>
        </p:nvSpPr>
        <p:spPr>
          <a:xfrm>
            <a:off x="696884" y="2028679"/>
            <a:ext cx="10515600" cy="4351338"/>
          </a:xfrm>
        </p:spPr>
        <p:txBody>
          <a:bodyPr>
            <a:normAutofit/>
          </a:bodyPr>
          <a:lstStyle/>
          <a:p>
            <a:r>
              <a:rPr lang="en-GB" dirty="0"/>
              <a:t>Home learning is set on Fridays at 4pm and due on Wednesdays.</a:t>
            </a:r>
          </a:p>
          <a:p>
            <a:pPr lvl="1"/>
            <a:r>
              <a:rPr lang="en-GB" dirty="0"/>
              <a:t>Home learning should take no more than 30 minutes per subject and will consolidate previous learning or prepare for future lessons.</a:t>
            </a:r>
          </a:p>
          <a:p>
            <a:r>
              <a:rPr lang="en-GB" dirty="0"/>
              <a:t>Spellings to practice at home. Feel free to test at home too. The children are tested on 7 current spellings and 3 from previous weeks</a:t>
            </a:r>
          </a:p>
          <a:p>
            <a:r>
              <a:rPr lang="en-GB" dirty="0"/>
              <a:t>Useful websites – Times Tables Rockstars (TTRS), Doodle, Accelerated Reader (AR), </a:t>
            </a:r>
            <a:r>
              <a:rPr lang="en-GB" dirty="0" err="1"/>
              <a:t>Numbots</a:t>
            </a:r>
            <a:endParaRPr lang="en-GB" dirty="0"/>
          </a:p>
        </p:txBody>
      </p:sp>
    </p:spTree>
    <p:extLst>
      <p:ext uri="{BB962C8B-B14F-4D97-AF65-F5344CB8AC3E}">
        <p14:creationId xmlns:p14="http://schemas.microsoft.com/office/powerpoint/2010/main" val="21551359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Online Safety</a:t>
            </a:r>
          </a:p>
        </p:txBody>
      </p:sp>
      <p:pic>
        <p:nvPicPr>
          <p:cNvPr id="4" name="Picture 3"/>
          <p:cNvPicPr>
            <a:picLocks noChangeAspect="1"/>
          </p:cNvPicPr>
          <p:nvPr/>
        </p:nvPicPr>
        <p:blipFill>
          <a:blip r:embed="rId3"/>
          <a:stretch>
            <a:fillRect/>
          </a:stretch>
        </p:blipFill>
        <p:spPr>
          <a:xfrm>
            <a:off x="9405459" y="6059950"/>
            <a:ext cx="2658086" cy="640135"/>
          </a:xfrm>
          <a:prstGeom prst="rect">
            <a:avLst/>
          </a:prstGeom>
        </p:spPr>
      </p:pic>
      <p:pic>
        <p:nvPicPr>
          <p:cNvPr id="5" name="Picture 4"/>
          <p:cNvPicPr>
            <a:picLocks noChangeAspect="1"/>
          </p:cNvPicPr>
          <p:nvPr/>
        </p:nvPicPr>
        <p:blipFill>
          <a:blip r:embed="rId4"/>
          <a:stretch>
            <a:fillRect/>
          </a:stretch>
        </p:blipFill>
        <p:spPr>
          <a:xfrm>
            <a:off x="128455" y="61970"/>
            <a:ext cx="2261812" cy="2261812"/>
          </a:xfrm>
          <a:prstGeom prst="rect">
            <a:avLst/>
          </a:prstGeom>
        </p:spPr>
      </p:pic>
      <p:sp>
        <p:nvSpPr>
          <p:cNvPr id="3" name="Content Placeholder 2"/>
          <p:cNvSpPr>
            <a:spLocks noGrp="1"/>
          </p:cNvSpPr>
          <p:nvPr>
            <p:ph idx="1"/>
          </p:nvPr>
        </p:nvSpPr>
        <p:spPr>
          <a:xfrm>
            <a:off x="705196" y="2152268"/>
            <a:ext cx="10515600" cy="4351338"/>
          </a:xfrm>
        </p:spPr>
        <p:txBody>
          <a:bodyPr>
            <a:normAutofit lnSpcReduction="10000"/>
          </a:bodyPr>
          <a:lstStyle/>
          <a:p>
            <a:r>
              <a:rPr lang="en-GB" sz="2400" dirty="0"/>
              <a:t>Taught explicitly through our PSHEE and Computing curriculum, plus regular discussion and direct teaching whenever Chromebooks are used</a:t>
            </a:r>
          </a:p>
          <a:p>
            <a:r>
              <a:rPr lang="en-GB" sz="2400" dirty="0"/>
              <a:t>Consider children’s online access</a:t>
            </a:r>
          </a:p>
          <a:p>
            <a:r>
              <a:rPr lang="en-GB" sz="2400" dirty="0"/>
              <a:t>4 Cs: Content (</a:t>
            </a:r>
            <a:r>
              <a:rPr lang="en-GB" sz="1600" b="1" i="0" dirty="0">
                <a:effectLst/>
                <a:latin typeface="-apple-system-body"/>
              </a:rPr>
              <a:t>“What am I seeing?”)</a:t>
            </a:r>
            <a:r>
              <a:rPr lang="en-GB" sz="2400" dirty="0"/>
              <a:t>, Contact (</a:t>
            </a:r>
            <a:r>
              <a:rPr lang="en-GB" sz="1600" b="1" i="0" dirty="0">
                <a:effectLst/>
                <a:latin typeface="-apple-system-body"/>
              </a:rPr>
              <a:t>“Who am I talking to?”)</a:t>
            </a:r>
            <a:r>
              <a:rPr lang="en-GB" sz="2400" dirty="0"/>
              <a:t>, Conduct (</a:t>
            </a:r>
            <a:r>
              <a:rPr lang="en-GB" sz="1600" b="1" i="0" dirty="0">
                <a:effectLst/>
                <a:latin typeface="-apple-system-body"/>
              </a:rPr>
              <a:t>“How am I behaving, and how are others behaving towards me?”)</a:t>
            </a:r>
            <a:r>
              <a:rPr lang="en-GB" sz="2400" dirty="0"/>
              <a:t> and Commerce (</a:t>
            </a:r>
            <a:r>
              <a:rPr lang="en-GB" sz="1600" b="1" i="0" dirty="0">
                <a:effectLst/>
                <a:latin typeface="-apple-system-body"/>
              </a:rPr>
              <a:t>“What am I buying, paying for or giving away?”)</a:t>
            </a:r>
            <a:endParaRPr lang="en-GB" sz="2400" dirty="0"/>
          </a:p>
          <a:p>
            <a:r>
              <a:rPr lang="en-GB" sz="2400" dirty="0"/>
              <a:t>Social media: many apps have a minimum age use e.g. WhatsApp is 16 years old.</a:t>
            </a:r>
          </a:p>
          <a:p>
            <a:r>
              <a:rPr lang="en-GB" sz="2400" dirty="0"/>
              <a:t>Check privacy settings and monitor usage</a:t>
            </a:r>
          </a:p>
          <a:p>
            <a:r>
              <a:rPr lang="en-GB" sz="2400" dirty="0"/>
              <a:t>Where are devices stored? Is there unlimited access e.g. in bedrooms?</a:t>
            </a:r>
          </a:p>
          <a:p>
            <a:r>
              <a:rPr lang="en-GB" sz="2400" dirty="0"/>
              <a:t>Speak to school staff if you have concerns or need support</a:t>
            </a:r>
          </a:p>
          <a:p>
            <a:r>
              <a:rPr lang="en-GB" sz="2400" dirty="0"/>
              <a:t>Children are permitted to wear Fitness tracking watches (however Smart watches are not permitted)</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21918471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Online Safety</a:t>
            </a:r>
            <a:endParaRPr lang="en-GB" b="1" dirty="0">
              <a:solidFill>
                <a:srgbClr val="FF0000"/>
              </a:solidFill>
            </a:endParaRPr>
          </a:p>
        </p:txBody>
      </p:sp>
      <p:pic>
        <p:nvPicPr>
          <p:cNvPr id="4" name="Picture 3"/>
          <p:cNvPicPr>
            <a:picLocks noChangeAspect="1"/>
          </p:cNvPicPr>
          <p:nvPr/>
        </p:nvPicPr>
        <p:blipFill>
          <a:blip r:embed="rId3"/>
          <a:stretch>
            <a:fillRect/>
          </a:stretch>
        </p:blipFill>
        <p:spPr>
          <a:xfrm>
            <a:off x="9405459" y="6059950"/>
            <a:ext cx="2658086" cy="640135"/>
          </a:xfrm>
          <a:prstGeom prst="rect">
            <a:avLst/>
          </a:prstGeom>
        </p:spPr>
      </p:pic>
      <p:pic>
        <p:nvPicPr>
          <p:cNvPr id="5" name="Picture 4"/>
          <p:cNvPicPr>
            <a:picLocks noChangeAspect="1"/>
          </p:cNvPicPr>
          <p:nvPr/>
        </p:nvPicPr>
        <p:blipFill>
          <a:blip r:embed="rId4"/>
          <a:stretch>
            <a:fillRect/>
          </a:stretch>
        </p:blipFill>
        <p:spPr>
          <a:xfrm>
            <a:off x="128455" y="61970"/>
            <a:ext cx="2261812" cy="2261812"/>
          </a:xfrm>
          <a:prstGeom prst="rect">
            <a:avLst/>
          </a:prstGeom>
        </p:spPr>
      </p:pic>
      <p:sp>
        <p:nvSpPr>
          <p:cNvPr id="3" name="Content Placeholder 2"/>
          <p:cNvSpPr>
            <a:spLocks noGrp="1"/>
          </p:cNvSpPr>
          <p:nvPr>
            <p:ph idx="1"/>
          </p:nvPr>
        </p:nvSpPr>
        <p:spPr>
          <a:xfrm>
            <a:off x="597131" y="2028679"/>
            <a:ext cx="10515600" cy="4351338"/>
          </a:xfrm>
        </p:spPr>
        <p:txBody>
          <a:bodyPr/>
          <a:lstStyle/>
          <a:p>
            <a:endParaRPr lang="en-GB" dirty="0"/>
          </a:p>
          <a:p>
            <a:endParaRPr lang="en-GB" dirty="0"/>
          </a:p>
          <a:p>
            <a:endParaRPr lang="en-GB" dirty="0"/>
          </a:p>
          <a:p>
            <a:endParaRPr lang="en-GB" dirty="0"/>
          </a:p>
        </p:txBody>
      </p:sp>
      <p:pic>
        <p:nvPicPr>
          <p:cNvPr id="6" name="Picture 5"/>
          <p:cNvPicPr>
            <a:picLocks noChangeAspect="1"/>
          </p:cNvPicPr>
          <p:nvPr/>
        </p:nvPicPr>
        <p:blipFill rotWithShape="1">
          <a:blip r:embed="rId5"/>
          <a:srcRect b="49337"/>
          <a:stretch/>
        </p:blipFill>
        <p:spPr>
          <a:xfrm>
            <a:off x="978140" y="2198459"/>
            <a:ext cx="9753582" cy="3684183"/>
          </a:xfrm>
          <a:prstGeom prst="rect">
            <a:avLst/>
          </a:prstGeom>
        </p:spPr>
      </p:pic>
    </p:spTree>
    <p:extLst>
      <p:ext uri="{BB962C8B-B14F-4D97-AF65-F5344CB8AC3E}">
        <p14:creationId xmlns:p14="http://schemas.microsoft.com/office/powerpoint/2010/main" val="12694652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06145" y="5931"/>
            <a:ext cx="10515600" cy="1325563"/>
          </a:xfrm>
        </p:spPr>
        <p:txBody>
          <a:bodyPr/>
          <a:lstStyle/>
          <a:p>
            <a:r>
              <a:rPr lang="en-GB" b="1" dirty="0"/>
              <a:t>Curriculum</a:t>
            </a:r>
            <a:endParaRPr lang="en-GB" dirty="0"/>
          </a:p>
        </p:txBody>
      </p:sp>
      <p:sp>
        <p:nvSpPr>
          <p:cNvPr id="7" name="TextBox 6"/>
          <p:cNvSpPr txBox="1"/>
          <p:nvPr/>
        </p:nvSpPr>
        <p:spPr>
          <a:xfrm>
            <a:off x="7390275" y="61970"/>
            <a:ext cx="4673270" cy="7355860"/>
          </a:xfrm>
          <a:prstGeom prst="rect">
            <a:avLst/>
          </a:prstGeom>
          <a:noFill/>
        </p:spPr>
        <p:txBody>
          <a:bodyPr wrap="square" rtlCol="0">
            <a:spAutoFit/>
          </a:bodyPr>
          <a:lstStyle/>
          <a:p>
            <a:pPr algn="ctr"/>
            <a:r>
              <a:rPr lang="en-GB" sz="2400" b="1" i="1" u="sng" dirty="0"/>
              <a:t> </a:t>
            </a:r>
          </a:p>
          <a:p>
            <a:pPr algn="ctr"/>
            <a:r>
              <a:rPr lang="en-GB" sz="2400" b="1" i="1" u="sng" dirty="0"/>
              <a:t>Half term Topic Web</a:t>
            </a:r>
          </a:p>
          <a:p>
            <a:endParaRPr lang="en-GB" sz="3600" b="1" i="1" u="sng" dirty="0"/>
          </a:p>
          <a:p>
            <a:pPr marL="342900" indent="-342900">
              <a:buFont typeface="Arial" panose="020B0604020202020204" pitchFamily="34" charset="0"/>
              <a:buChar char="•"/>
            </a:pPr>
            <a:r>
              <a:rPr lang="en-GB" sz="2400" dirty="0"/>
              <a:t>Topic web can be found on the school website and Google Classroom</a:t>
            </a:r>
          </a:p>
          <a:p>
            <a:pPr marL="342900" indent="-342900">
              <a:buFont typeface="Arial" panose="020B0604020202020204" pitchFamily="34" charset="0"/>
              <a:buChar char="•"/>
            </a:pPr>
            <a:r>
              <a:rPr lang="en-GB" sz="2400" dirty="0"/>
              <a:t>RSE is taught in Summer Term: further details are on our website under PSHE: </a:t>
            </a:r>
            <a:r>
              <a:rPr lang="en-GB" sz="2400" dirty="0">
                <a:hlinkClick r:id="rId3"/>
              </a:rPr>
              <a:t>https://www.claygate.surrey.sch.uk/page/?title=PSHE&amp;pid=65</a:t>
            </a:r>
            <a:endParaRPr lang="en-GB" sz="2400" dirty="0"/>
          </a:p>
          <a:p>
            <a:pPr marL="342900" indent="-342900">
              <a:buFont typeface="Arial" panose="020B0604020202020204" pitchFamily="34" charset="0"/>
              <a:buChar char="•"/>
            </a:pPr>
            <a:r>
              <a:rPr lang="en-GB" sz="2400" dirty="0"/>
              <a:t>Our MFL in KS2 is French</a:t>
            </a:r>
          </a:p>
          <a:p>
            <a:pPr marL="342900" indent="-342900">
              <a:buFont typeface="Arial" panose="020B0604020202020204" pitchFamily="34" charset="0"/>
              <a:buChar char="•"/>
            </a:pPr>
            <a:r>
              <a:rPr lang="en-GB" sz="2400" dirty="0"/>
              <a:t>Enrichment will be on Tuesday - timetable has been shared via </a:t>
            </a:r>
            <a:r>
              <a:rPr lang="en-GB" sz="2400" dirty="0" err="1"/>
              <a:t>parentmail</a:t>
            </a:r>
            <a:endParaRPr lang="en-GB" sz="2400" dirty="0"/>
          </a:p>
          <a:p>
            <a:pPr marL="342900" indent="-342900">
              <a:buFont typeface="Arial" panose="020B0604020202020204" pitchFamily="34" charset="0"/>
              <a:buChar char="•"/>
            </a:pPr>
            <a:endParaRPr lang="en-GB" sz="2800" dirty="0"/>
          </a:p>
          <a:p>
            <a:endParaRPr lang="en-GB" sz="3600" dirty="0"/>
          </a:p>
          <a:p>
            <a:endParaRPr lang="en-GB" sz="3600" b="1" i="1" u="sng" dirty="0"/>
          </a:p>
        </p:txBody>
      </p:sp>
      <p:pic>
        <p:nvPicPr>
          <p:cNvPr id="8" name="Picture 7"/>
          <p:cNvPicPr>
            <a:picLocks noChangeAspect="1"/>
          </p:cNvPicPr>
          <p:nvPr/>
        </p:nvPicPr>
        <p:blipFill>
          <a:blip r:embed="rId4"/>
          <a:stretch>
            <a:fillRect/>
          </a:stretch>
        </p:blipFill>
        <p:spPr>
          <a:xfrm>
            <a:off x="128455" y="61970"/>
            <a:ext cx="1365777" cy="1365777"/>
          </a:xfrm>
          <a:prstGeom prst="rect">
            <a:avLst/>
          </a:prstGeom>
        </p:spPr>
      </p:pic>
      <p:pic>
        <p:nvPicPr>
          <p:cNvPr id="4" name="Picture 3">
            <a:extLst>
              <a:ext uri="{FF2B5EF4-FFF2-40B4-BE49-F238E27FC236}">
                <a16:creationId xmlns:a16="http://schemas.microsoft.com/office/drawing/2014/main" id="{B142318C-8F4D-74DA-E70A-B2112C9C6706}"/>
              </a:ext>
            </a:extLst>
          </p:cNvPr>
          <p:cNvPicPr>
            <a:picLocks noChangeAspect="1"/>
          </p:cNvPicPr>
          <p:nvPr/>
        </p:nvPicPr>
        <p:blipFill>
          <a:blip r:embed="rId5"/>
          <a:stretch>
            <a:fillRect/>
          </a:stretch>
        </p:blipFill>
        <p:spPr>
          <a:xfrm>
            <a:off x="128455" y="1245771"/>
            <a:ext cx="7249600" cy="4988257"/>
          </a:xfrm>
          <a:prstGeom prst="rect">
            <a:avLst/>
          </a:prstGeom>
        </p:spPr>
      </p:pic>
    </p:spTree>
    <p:extLst>
      <p:ext uri="{BB962C8B-B14F-4D97-AF65-F5344CB8AC3E}">
        <p14:creationId xmlns:p14="http://schemas.microsoft.com/office/powerpoint/2010/main" val="20522801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Reading</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738447" y="2010952"/>
            <a:ext cx="8197006" cy="4351338"/>
          </a:xfrm>
        </p:spPr>
        <p:txBody>
          <a:bodyPr>
            <a:normAutofit fontScale="92500"/>
          </a:bodyPr>
          <a:lstStyle/>
          <a:p>
            <a:r>
              <a:rPr lang="en-GB" dirty="0"/>
              <a:t>Importance of reading AND reading aloud</a:t>
            </a:r>
          </a:p>
          <a:p>
            <a:r>
              <a:rPr lang="en-GB" dirty="0"/>
              <a:t>How to use these books</a:t>
            </a:r>
          </a:p>
          <a:p>
            <a:r>
              <a:rPr lang="en-GB" dirty="0"/>
              <a:t>Please don’t use reading records for messages (Messages should be given to office in person or via email)</a:t>
            </a:r>
          </a:p>
          <a:p>
            <a:r>
              <a:rPr lang="en-GB" dirty="0"/>
              <a:t>School adults record in green pen</a:t>
            </a:r>
          </a:p>
          <a:p>
            <a:r>
              <a:rPr lang="en-GB" dirty="0"/>
              <a:t>Reading expectations</a:t>
            </a:r>
          </a:p>
          <a:p>
            <a:r>
              <a:rPr lang="en-GB" dirty="0"/>
              <a:t>AR quizzing at home</a:t>
            </a:r>
          </a:p>
          <a:p>
            <a:r>
              <a:rPr lang="en-GB" dirty="0"/>
              <a:t>Book of interest from class/school library weekly</a:t>
            </a:r>
          </a:p>
          <a:p>
            <a:r>
              <a:rPr lang="en-GB" dirty="0"/>
              <a:t>All children visit library once weekly</a:t>
            </a:r>
          </a:p>
          <a:p>
            <a:pPr marL="0" indent="0">
              <a:buNone/>
            </a:pPr>
            <a:endParaRPr lang="en-GB" dirty="0"/>
          </a:p>
        </p:txBody>
      </p:sp>
      <p:pic>
        <p:nvPicPr>
          <p:cNvPr id="6" name="Picture 5"/>
          <p:cNvPicPr>
            <a:picLocks noChangeAspect="1"/>
          </p:cNvPicPr>
          <p:nvPr/>
        </p:nvPicPr>
        <p:blipFill>
          <a:blip r:embed="rId4"/>
          <a:stretch>
            <a:fillRect/>
          </a:stretch>
        </p:blipFill>
        <p:spPr>
          <a:xfrm rot="430940">
            <a:off x="9017535" y="407921"/>
            <a:ext cx="2676041" cy="3387894"/>
          </a:xfrm>
          <a:prstGeom prst="rect">
            <a:avLst/>
          </a:prstGeom>
        </p:spPr>
      </p:pic>
    </p:spTree>
    <p:extLst>
      <p:ext uri="{BB962C8B-B14F-4D97-AF65-F5344CB8AC3E}">
        <p14:creationId xmlns:p14="http://schemas.microsoft.com/office/powerpoint/2010/main" val="34150356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A Growth </a:t>
            </a:r>
            <a:r>
              <a:rPr lang="en-GB" b="1" dirty="0" err="1"/>
              <a:t>Mindset</a:t>
            </a:r>
            <a:r>
              <a:rPr lang="en-GB" b="1" dirty="0"/>
              <a:t> Approach</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pic>
        <p:nvPicPr>
          <p:cNvPr id="6" name="Content Placeholder 5"/>
          <p:cNvPicPr>
            <a:picLocks noGrp="1" noChangeAspect="1"/>
          </p:cNvPicPr>
          <p:nvPr>
            <p:ph idx="1"/>
          </p:nvPr>
        </p:nvPicPr>
        <p:blipFill>
          <a:blip r:embed="rId4"/>
          <a:stretch>
            <a:fillRect/>
          </a:stretch>
        </p:blipFill>
        <p:spPr>
          <a:xfrm>
            <a:off x="5536540" y="1412847"/>
            <a:ext cx="6527005" cy="4351337"/>
          </a:xfrm>
          <a:prstGeom prst="rect">
            <a:avLst/>
          </a:prstGeom>
        </p:spPr>
      </p:pic>
      <p:sp>
        <p:nvSpPr>
          <p:cNvPr id="7" name="TextBox 6"/>
          <p:cNvSpPr txBox="1"/>
          <p:nvPr/>
        </p:nvSpPr>
        <p:spPr>
          <a:xfrm>
            <a:off x="640080" y="2323782"/>
            <a:ext cx="4979324" cy="3416320"/>
          </a:xfrm>
          <a:prstGeom prst="rect">
            <a:avLst/>
          </a:prstGeom>
          <a:noFill/>
        </p:spPr>
        <p:txBody>
          <a:bodyPr wrap="square" rtlCol="0">
            <a:spAutoFit/>
          </a:bodyPr>
          <a:lstStyle/>
          <a:p>
            <a:r>
              <a:rPr lang="en-GB" dirty="0"/>
              <a:t>What did you do today that surprised you?</a:t>
            </a:r>
          </a:p>
          <a:p>
            <a:endParaRPr lang="en-GB" sz="1200" dirty="0"/>
          </a:p>
          <a:p>
            <a:r>
              <a:rPr lang="en-GB" dirty="0"/>
              <a:t>Did you make any good mistakes today?</a:t>
            </a:r>
          </a:p>
          <a:p>
            <a:endParaRPr lang="en-GB" sz="1200" dirty="0"/>
          </a:p>
          <a:p>
            <a:r>
              <a:rPr lang="en-GB" dirty="0"/>
              <a:t>How did you learn from your mistakes today?</a:t>
            </a:r>
          </a:p>
          <a:p>
            <a:endParaRPr lang="en-GB" sz="1200" dirty="0"/>
          </a:p>
          <a:p>
            <a:r>
              <a:rPr lang="en-GB" dirty="0"/>
              <a:t>What did you do today that made your brain grow?</a:t>
            </a:r>
          </a:p>
          <a:p>
            <a:endParaRPr lang="en-GB" sz="1200" dirty="0"/>
          </a:p>
          <a:p>
            <a:r>
              <a:rPr lang="en-GB" dirty="0"/>
              <a:t>Did you help anyone else to stretch their brain power?</a:t>
            </a:r>
          </a:p>
          <a:p>
            <a:endParaRPr lang="en-GB" sz="1200" dirty="0"/>
          </a:p>
          <a:p>
            <a:r>
              <a:rPr lang="en-GB" dirty="0"/>
              <a:t>What challenges did you enjoy today?</a:t>
            </a:r>
          </a:p>
          <a:p>
            <a:endParaRPr lang="en-GB" sz="1200" dirty="0"/>
          </a:p>
          <a:p>
            <a:r>
              <a:rPr lang="en-GB" dirty="0"/>
              <a:t>We celebrate and talk about ‘Marvellous Mistakes!’</a:t>
            </a:r>
          </a:p>
        </p:txBody>
      </p:sp>
    </p:spTree>
    <p:extLst>
      <p:ext uri="{BB962C8B-B14F-4D97-AF65-F5344CB8AC3E}">
        <p14:creationId xmlns:p14="http://schemas.microsoft.com/office/powerpoint/2010/main" val="38165430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Trips, Workshops and Visitors</a:t>
            </a:r>
          </a:p>
        </p:txBody>
      </p:sp>
      <p:pic>
        <p:nvPicPr>
          <p:cNvPr id="4" name="Picture 3"/>
          <p:cNvPicPr>
            <a:picLocks noChangeAspect="1"/>
          </p:cNvPicPr>
          <p:nvPr/>
        </p:nvPicPr>
        <p:blipFill>
          <a:blip r:embed="rId3"/>
          <a:stretch>
            <a:fillRect/>
          </a:stretch>
        </p:blipFill>
        <p:spPr>
          <a:xfrm>
            <a:off x="9405459" y="6059950"/>
            <a:ext cx="2658086" cy="640135"/>
          </a:xfrm>
          <a:prstGeom prst="rect">
            <a:avLst/>
          </a:prstGeom>
        </p:spPr>
      </p:pic>
      <p:pic>
        <p:nvPicPr>
          <p:cNvPr id="5" name="Picture 4"/>
          <p:cNvPicPr>
            <a:picLocks noChangeAspect="1"/>
          </p:cNvPicPr>
          <p:nvPr/>
        </p:nvPicPr>
        <p:blipFill>
          <a:blip r:embed="rId4"/>
          <a:stretch>
            <a:fillRect/>
          </a:stretch>
        </p:blipFill>
        <p:spPr>
          <a:xfrm>
            <a:off x="128455" y="61970"/>
            <a:ext cx="2261812" cy="2261812"/>
          </a:xfrm>
          <a:prstGeom prst="rect">
            <a:avLst/>
          </a:prstGeom>
        </p:spPr>
      </p:pic>
      <p:sp>
        <p:nvSpPr>
          <p:cNvPr id="3" name="Content Placeholder 2"/>
          <p:cNvSpPr>
            <a:spLocks noGrp="1"/>
          </p:cNvSpPr>
          <p:nvPr>
            <p:ph idx="1"/>
          </p:nvPr>
        </p:nvSpPr>
        <p:spPr>
          <a:xfrm>
            <a:off x="128455" y="2323782"/>
            <a:ext cx="11125592" cy="4351338"/>
          </a:xfrm>
        </p:spPr>
        <p:txBody>
          <a:bodyPr>
            <a:normAutofit/>
          </a:bodyPr>
          <a:lstStyle/>
          <a:p>
            <a:pPr marL="0" indent="0">
              <a:buNone/>
            </a:pPr>
            <a:r>
              <a:rPr lang="en-GB" sz="3600" dirty="0"/>
              <a:t>Learning beyond the classroom is so valuable!</a:t>
            </a:r>
          </a:p>
          <a:p>
            <a:r>
              <a:rPr lang="en-GB" sz="3600" dirty="0"/>
              <a:t>Autumn: Bough Beech Reservoir, Thursday 12</a:t>
            </a:r>
            <a:r>
              <a:rPr lang="en-GB" sz="3600" baseline="30000" dirty="0"/>
              <a:t>th</a:t>
            </a:r>
            <a:r>
              <a:rPr lang="en-GB" sz="3600" dirty="0"/>
              <a:t> November 2026, approx.’ cost £18.00.</a:t>
            </a:r>
          </a:p>
          <a:p>
            <a:r>
              <a:rPr lang="en-GB" sz="3600" dirty="0"/>
              <a:t>We will aim to have at least one educational trip, workshop </a:t>
            </a:r>
            <a:r>
              <a:rPr lang="en-GB" sz="3600" b="1" u="sng" dirty="0"/>
              <a:t>or</a:t>
            </a:r>
            <a:r>
              <a:rPr lang="en-GB" sz="3600" dirty="0"/>
              <a:t> visitor per term, this may include our local area or workshops in school.</a:t>
            </a:r>
          </a:p>
        </p:txBody>
      </p:sp>
    </p:spTree>
    <p:extLst>
      <p:ext uri="{BB962C8B-B14F-4D97-AF65-F5344CB8AC3E}">
        <p14:creationId xmlns:p14="http://schemas.microsoft.com/office/powerpoint/2010/main" val="20089883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Assessment </a:t>
            </a:r>
          </a:p>
        </p:txBody>
      </p:sp>
      <p:pic>
        <p:nvPicPr>
          <p:cNvPr id="4" name="Picture 3"/>
          <p:cNvPicPr>
            <a:picLocks noChangeAspect="1"/>
          </p:cNvPicPr>
          <p:nvPr/>
        </p:nvPicPr>
        <p:blipFill>
          <a:blip r:embed="rId3"/>
          <a:stretch>
            <a:fillRect/>
          </a:stretch>
        </p:blipFill>
        <p:spPr>
          <a:xfrm>
            <a:off x="9405459" y="6059950"/>
            <a:ext cx="2658086" cy="640135"/>
          </a:xfrm>
          <a:prstGeom prst="rect">
            <a:avLst/>
          </a:prstGeom>
        </p:spPr>
      </p:pic>
      <p:pic>
        <p:nvPicPr>
          <p:cNvPr id="5" name="Picture 4"/>
          <p:cNvPicPr>
            <a:picLocks noChangeAspect="1"/>
          </p:cNvPicPr>
          <p:nvPr/>
        </p:nvPicPr>
        <p:blipFill>
          <a:blip r:embed="rId4"/>
          <a:stretch>
            <a:fillRect/>
          </a:stretch>
        </p:blipFill>
        <p:spPr>
          <a:xfrm>
            <a:off x="128455" y="61970"/>
            <a:ext cx="2261812" cy="2261812"/>
          </a:xfrm>
          <a:prstGeom prst="rect">
            <a:avLst/>
          </a:prstGeom>
        </p:spPr>
      </p:pic>
      <p:sp>
        <p:nvSpPr>
          <p:cNvPr id="3" name="Content Placeholder 2"/>
          <p:cNvSpPr>
            <a:spLocks noGrp="1"/>
          </p:cNvSpPr>
          <p:nvPr>
            <p:ph idx="1"/>
          </p:nvPr>
        </p:nvSpPr>
        <p:spPr>
          <a:xfrm>
            <a:off x="738447" y="2010952"/>
            <a:ext cx="10515600" cy="4351338"/>
          </a:xfrm>
        </p:spPr>
        <p:txBody>
          <a:bodyPr>
            <a:normAutofit fontScale="92500" lnSpcReduction="10000"/>
          </a:bodyPr>
          <a:lstStyle/>
          <a:p>
            <a:r>
              <a:rPr lang="en-GB" dirty="0"/>
              <a:t>Assessment is ongoing </a:t>
            </a:r>
          </a:p>
          <a:p>
            <a:r>
              <a:rPr lang="en-GB" dirty="0"/>
              <a:t>We use evidence from work in class and tests to make assessment judgments</a:t>
            </a:r>
          </a:p>
          <a:p>
            <a:r>
              <a:rPr lang="en-GB" dirty="0"/>
              <a:t>From Y2 onwards – We check tables daily through low stakes quizzing and timed challenges </a:t>
            </a:r>
          </a:p>
          <a:p>
            <a:r>
              <a:rPr lang="en-GB" dirty="0"/>
              <a:t>Parent consultations take place in November and March</a:t>
            </a:r>
          </a:p>
          <a:p>
            <a:r>
              <a:rPr lang="en-GB" dirty="0"/>
              <a:t>Main written report is shared in March</a:t>
            </a:r>
          </a:p>
          <a:p>
            <a:r>
              <a:rPr lang="en-GB" dirty="0"/>
              <a:t>Final summary report is shared in July</a:t>
            </a:r>
          </a:p>
          <a:p>
            <a:r>
              <a:rPr lang="en-GB" dirty="0"/>
              <a:t>Parent pop ins gives your child an opportunity to share their successes each half term</a:t>
            </a:r>
          </a:p>
        </p:txBody>
      </p:sp>
    </p:spTree>
    <p:extLst>
      <p:ext uri="{BB962C8B-B14F-4D97-AF65-F5344CB8AC3E}">
        <p14:creationId xmlns:p14="http://schemas.microsoft.com/office/powerpoint/2010/main" val="18959278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Communication</a:t>
            </a:r>
          </a:p>
        </p:txBody>
      </p:sp>
      <p:pic>
        <p:nvPicPr>
          <p:cNvPr id="4" name="Picture 3"/>
          <p:cNvPicPr>
            <a:picLocks noChangeAspect="1"/>
          </p:cNvPicPr>
          <p:nvPr/>
        </p:nvPicPr>
        <p:blipFill>
          <a:blip r:embed="rId3"/>
          <a:stretch>
            <a:fillRect/>
          </a:stretch>
        </p:blipFill>
        <p:spPr>
          <a:xfrm>
            <a:off x="9405459" y="6059950"/>
            <a:ext cx="2658086" cy="640135"/>
          </a:xfrm>
          <a:prstGeom prst="rect">
            <a:avLst/>
          </a:prstGeom>
        </p:spPr>
      </p:pic>
      <p:pic>
        <p:nvPicPr>
          <p:cNvPr id="5" name="Picture 4"/>
          <p:cNvPicPr>
            <a:picLocks noChangeAspect="1"/>
          </p:cNvPicPr>
          <p:nvPr/>
        </p:nvPicPr>
        <p:blipFill>
          <a:blip r:embed="rId4"/>
          <a:stretch>
            <a:fillRect/>
          </a:stretch>
        </p:blipFill>
        <p:spPr>
          <a:xfrm>
            <a:off x="128455" y="61970"/>
            <a:ext cx="2261812" cy="2261812"/>
          </a:xfrm>
          <a:prstGeom prst="rect">
            <a:avLst/>
          </a:prstGeom>
        </p:spPr>
      </p:pic>
      <p:sp>
        <p:nvSpPr>
          <p:cNvPr id="3" name="Content Placeholder 2"/>
          <p:cNvSpPr>
            <a:spLocks noGrp="1"/>
          </p:cNvSpPr>
          <p:nvPr>
            <p:ph idx="1"/>
          </p:nvPr>
        </p:nvSpPr>
        <p:spPr>
          <a:xfrm>
            <a:off x="297872" y="2028679"/>
            <a:ext cx="10515600" cy="4351338"/>
          </a:xfrm>
        </p:spPr>
        <p:txBody>
          <a:bodyPr>
            <a:normAutofit/>
          </a:bodyPr>
          <a:lstStyle/>
          <a:p>
            <a:r>
              <a:rPr lang="en-GB" dirty="0"/>
              <a:t>Weekly newsletter, Instagram and Website </a:t>
            </a:r>
          </a:p>
          <a:p>
            <a:r>
              <a:rPr lang="en-GB" dirty="0" err="1"/>
              <a:t>Parentmail</a:t>
            </a:r>
            <a:r>
              <a:rPr lang="en-GB" dirty="0"/>
              <a:t> is used to share important information</a:t>
            </a:r>
          </a:p>
          <a:p>
            <a:r>
              <a:rPr lang="en-GB" dirty="0">
                <a:hlinkClick r:id="rId5"/>
              </a:rPr>
              <a:t>office@claygate.surrey.sch.uk</a:t>
            </a:r>
            <a:r>
              <a:rPr lang="en-GB" dirty="0"/>
              <a:t> should be used for the majority of enquiries and communication needs (Tel 01372 465 348)</a:t>
            </a:r>
          </a:p>
          <a:p>
            <a:r>
              <a:rPr lang="en-GB" dirty="0"/>
              <a:t>If you have any concerns, please first talk to your child’s teacher</a:t>
            </a:r>
          </a:p>
          <a:p>
            <a:r>
              <a:rPr lang="en-GB" dirty="0"/>
              <a:t>Please remember Mr Cadman and Mrs Ali are available on the gate daily </a:t>
            </a:r>
          </a:p>
          <a:p>
            <a:endParaRPr lang="en-GB" dirty="0"/>
          </a:p>
        </p:txBody>
      </p:sp>
    </p:spTree>
    <p:extLst>
      <p:ext uri="{BB962C8B-B14F-4D97-AF65-F5344CB8AC3E}">
        <p14:creationId xmlns:p14="http://schemas.microsoft.com/office/powerpoint/2010/main" val="10232667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Safeguarding </a:t>
            </a:r>
            <a:br>
              <a:rPr lang="en-GB" b="1" dirty="0"/>
            </a:br>
            <a:r>
              <a:rPr lang="en-GB" b="1" dirty="0"/>
              <a:t>at CPS</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297872" y="2170609"/>
            <a:ext cx="10515600" cy="4351338"/>
          </a:xfrm>
        </p:spPr>
        <p:txBody>
          <a:bodyPr>
            <a:normAutofit fontScale="92500" lnSpcReduction="20000"/>
          </a:bodyPr>
          <a:lstStyle/>
          <a:p>
            <a:pPr marL="0" indent="0">
              <a:buNone/>
            </a:pPr>
            <a:r>
              <a:rPr lang="en-GB" dirty="0"/>
              <a:t>We have a team of 6 DSLs:</a:t>
            </a:r>
          </a:p>
          <a:p>
            <a:r>
              <a:rPr lang="en-GB" dirty="0"/>
              <a:t>Hilary Ali – Designated Safeguarding Lead</a:t>
            </a:r>
          </a:p>
          <a:p>
            <a:r>
              <a:rPr lang="en-GB" dirty="0"/>
              <a:t>Dan Cadman DDSL</a:t>
            </a:r>
          </a:p>
          <a:p>
            <a:r>
              <a:rPr lang="en-GB" dirty="0"/>
              <a:t>Marita </a:t>
            </a:r>
            <a:r>
              <a:rPr lang="en-GB" dirty="0" err="1"/>
              <a:t>Cunniffe</a:t>
            </a:r>
            <a:r>
              <a:rPr lang="en-GB" dirty="0"/>
              <a:t> DDSL</a:t>
            </a:r>
          </a:p>
          <a:p>
            <a:r>
              <a:rPr lang="en-GB" dirty="0"/>
              <a:t>Susan Minter DDSL</a:t>
            </a:r>
          </a:p>
          <a:p>
            <a:r>
              <a:rPr lang="en-GB" dirty="0"/>
              <a:t>Kim Waters Clubhouse DSL</a:t>
            </a:r>
          </a:p>
          <a:p>
            <a:r>
              <a:rPr lang="en-GB" dirty="0"/>
              <a:t>Ellie Rainbow: EYFS DDSL</a:t>
            </a:r>
          </a:p>
          <a:p>
            <a:endParaRPr lang="en-GB" dirty="0"/>
          </a:p>
          <a:p>
            <a:pPr marL="0" indent="0">
              <a:buNone/>
            </a:pPr>
            <a:r>
              <a:rPr lang="en-GB" dirty="0"/>
              <a:t>If you have a safeguarding concern, please speak to a member of the DSL team or email on dsl@Claygate.surrey.sch.uk. Further information can be found under ‘Safeguarding’ on our website</a:t>
            </a:r>
          </a:p>
          <a:p>
            <a:endParaRPr lang="en-GB" dirty="0"/>
          </a:p>
        </p:txBody>
      </p:sp>
      <p:pic>
        <p:nvPicPr>
          <p:cNvPr id="6" name="Picture 5">
            <a:extLst>
              <a:ext uri="{FF2B5EF4-FFF2-40B4-BE49-F238E27FC236}">
                <a16:creationId xmlns:a16="http://schemas.microsoft.com/office/drawing/2014/main" id="{E7753506-79B1-BE78-7FE0-27D0FFEDB17F}"/>
              </a:ext>
            </a:extLst>
          </p:cNvPr>
          <p:cNvPicPr>
            <a:picLocks noChangeAspect="1"/>
          </p:cNvPicPr>
          <p:nvPr/>
        </p:nvPicPr>
        <p:blipFill>
          <a:blip r:embed="rId4"/>
          <a:stretch>
            <a:fillRect/>
          </a:stretch>
        </p:blipFill>
        <p:spPr>
          <a:xfrm>
            <a:off x="5555672" y="0"/>
            <a:ext cx="6565961" cy="2462997"/>
          </a:xfrm>
          <a:prstGeom prst="rect">
            <a:avLst/>
          </a:prstGeom>
        </p:spPr>
      </p:pic>
    </p:spTree>
    <p:extLst>
      <p:ext uri="{BB962C8B-B14F-4D97-AF65-F5344CB8AC3E}">
        <p14:creationId xmlns:p14="http://schemas.microsoft.com/office/powerpoint/2010/main" val="35249006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Volunteers &amp; Parents Association (CPSPA)</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738447" y="2010952"/>
            <a:ext cx="10515600" cy="4351338"/>
          </a:xfrm>
        </p:spPr>
        <p:txBody>
          <a:bodyPr>
            <a:normAutofit/>
          </a:bodyPr>
          <a:lstStyle/>
          <a:p>
            <a:r>
              <a:rPr lang="en-GB" dirty="0"/>
              <a:t>We have a small dedicated, trained team of volunteers. If you are interested in this role, please email Mrs Ali</a:t>
            </a:r>
          </a:p>
          <a:p>
            <a:r>
              <a:rPr lang="en-GB" dirty="0"/>
              <a:t>All parents and carers are automatically members of Claygate Primary School Parents Association </a:t>
            </a:r>
          </a:p>
          <a:p>
            <a:r>
              <a:rPr lang="en-GB" dirty="0"/>
              <a:t>Class reps organise cake sales and stalls at various events. Your class reps are Ruth and Rhys for Hazel, </a:t>
            </a:r>
            <a:r>
              <a:rPr lang="en-GB"/>
              <a:t>and Helen and Cami </a:t>
            </a:r>
            <a:r>
              <a:rPr lang="en-GB" dirty="0"/>
              <a:t>for Sycamore.</a:t>
            </a:r>
            <a:endParaRPr lang="en-GB" dirty="0">
              <a:solidFill>
                <a:srgbClr val="FF0000"/>
              </a:solidFill>
            </a:endParaRPr>
          </a:p>
        </p:txBody>
      </p:sp>
    </p:spTree>
    <p:extLst>
      <p:ext uri="{BB962C8B-B14F-4D97-AF65-F5344CB8AC3E}">
        <p14:creationId xmlns:p14="http://schemas.microsoft.com/office/powerpoint/2010/main" val="15548811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Friends of CPS</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738447" y="2010952"/>
            <a:ext cx="10515600" cy="4351338"/>
          </a:xfrm>
        </p:spPr>
        <p:txBody>
          <a:bodyPr>
            <a:normAutofit/>
          </a:bodyPr>
          <a:lstStyle/>
          <a:p>
            <a:r>
              <a:rPr lang="en-GB" dirty="0"/>
              <a:t>Friends Of Claygate Primary School: Voluntary donations (and even better with gift aid) helps us to keep CPS fully equipped and running</a:t>
            </a:r>
          </a:p>
          <a:p>
            <a:r>
              <a:rPr lang="en-GB" dirty="0"/>
              <a:t>We have an online donation system via the Charity Aid Foundation. We ask you to make a voluntary contribution each month per child. If you are a tax payer, you can get tax relief if you donate through Gift Aid. This also allows us to claim basic rate tax of 20% on your donation, at no cost to you.</a:t>
            </a:r>
          </a:p>
          <a:p>
            <a:r>
              <a:rPr lang="en-GB" dirty="0"/>
              <a:t>Here is the link to access the donation form: </a:t>
            </a:r>
            <a:r>
              <a:rPr lang="en-GB" cap="all" dirty="0">
                <a:hlinkClick r:id="rId4"/>
              </a:rPr>
              <a:t>HTTPS://CAFDONATE.CAFONLINE.ORG/20959</a:t>
            </a:r>
            <a:endParaRPr lang="en-GB" dirty="0"/>
          </a:p>
        </p:txBody>
      </p:sp>
      <p:pic>
        <p:nvPicPr>
          <p:cNvPr id="6" name="Picture 5"/>
          <p:cNvPicPr>
            <a:picLocks noChangeAspect="1"/>
          </p:cNvPicPr>
          <p:nvPr/>
        </p:nvPicPr>
        <p:blipFill>
          <a:blip r:embed="rId5"/>
          <a:stretch>
            <a:fillRect/>
          </a:stretch>
        </p:blipFill>
        <p:spPr>
          <a:xfrm>
            <a:off x="10391628" y="187989"/>
            <a:ext cx="1671917" cy="1640812"/>
          </a:xfrm>
          <a:prstGeom prst="rect">
            <a:avLst/>
          </a:prstGeom>
        </p:spPr>
      </p:pic>
    </p:spTree>
    <p:extLst>
      <p:ext uri="{BB962C8B-B14F-4D97-AF65-F5344CB8AC3E}">
        <p14:creationId xmlns:p14="http://schemas.microsoft.com/office/powerpoint/2010/main" val="579163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1075</TotalTime>
  <Words>1736</Words>
  <Application>Microsoft Office PowerPoint</Application>
  <PresentationFormat>Widescreen</PresentationFormat>
  <Paragraphs>173</Paragraphs>
  <Slides>22</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-apple-system-body</vt:lpstr>
      <vt:lpstr>Aptos</vt:lpstr>
      <vt:lpstr>Arial</vt:lpstr>
      <vt:lpstr>Calibri</vt:lpstr>
      <vt:lpstr>Calibri Light</vt:lpstr>
      <vt:lpstr>Google Sans</vt:lpstr>
      <vt:lpstr>HfW cursive</vt:lpstr>
      <vt:lpstr>Office Theme</vt:lpstr>
      <vt:lpstr>Welcome to Year 3 Curriculum Evening September 2026</vt:lpstr>
      <vt:lpstr>Meet the Team</vt:lpstr>
      <vt:lpstr>Meet the Senior Leadership Team</vt:lpstr>
      <vt:lpstr>Our CPS Values</vt:lpstr>
      <vt:lpstr>Our Expectations</vt:lpstr>
      <vt:lpstr>Attendance and Punctuality</vt:lpstr>
      <vt:lpstr>Attendance and Punctuality</vt:lpstr>
      <vt:lpstr>Attendance Protocol</vt:lpstr>
      <vt:lpstr>PowerPoint Presentation</vt:lpstr>
      <vt:lpstr>Timetable</vt:lpstr>
      <vt:lpstr>Home Learning</vt:lpstr>
      <vt:lpstr>Online Safety</vt:lpstr>
      <vt:lpstr>Online Safety</vt:lpstr>
      <vt:lpstr>Curriculum</vt:lpstr>
      <vt:lpstr>Reading</vt:lpstr>
      <vt:lpstr>A Growth Mindset Approach</vt:lpstr>
      <vt:lpstr>Trips, Workshops and Visitors</vt:lpstr>
      <vt:lpstr>Assessment </vt:lpstr>
      <vt:lpstr>Communication</vt:lpstr>
      <vt:lpstr>Safeguarding  at CPS</vt:lpstr>
      <vt:lpstr>Volunteers &amp; Parents Association (CPSPA)</vt:lpstr>
      <vt:lpstr>Friends of CPS</vt:lpstr>
    </vt:vector>
  </TitlesOfParts>
  <Company>Kingswood House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X Curriculum Evening 2019</dc:title>
  <dc:creator>Sandra Cunningham</dc:creator>
  <cp:lastModifiedBy>Susan Minter</cp:lastModifiedBy>
  <cp:revision>95</cp:revision>
  <dcterms:created xsi:type="dcterms:W3CDTF">2019-09-10T10:25:04Z</dcterms:created>
  <dcterms:modified xsi:type="dcterms:W3CDTF">2026-09-11T14:30:08Z</dcterms:modified>
</cp:coreProperties>
</file>